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8"/>
  </p:handoutMasterIdLst>
  <p:sldIdLst>
    <p:sldId id="288" r:id="rId3"/>
    <p:sldId id="289" r:id="rId4"/>
    <p:sldId id="326" r:id="rId5"/>
    <p:sldId id="297" r:id="rId6"/>
    <p:sldId id="323" r:id="rId7"/>
    <p:sldId id="325" r:id="rId8"/>
    <p:sldId id="301" r:id="rId9"/>
    <p:sldId id="282" r:id="rId10"/>
    <p:sldId id="290" r:id="rId11"/>
    <p:sldId id="291" r:id="rId12"/>
    <p:sldId id="292" r:id="rId13"/>
    <p:sldId id="293" r:id="rId14"/>
    <p:sldId id="279" r:id="rId15"/>
    <p:sldId id="280" r:id="rId16"/>
    <p:sldId id="295" r:id="rId17"/>
    <p:sldId id="327" r:id="rId18"/>
    <p:sldId id="278" r:id="rId19"/>
    <p:sldId id="313" r:id="rId20"/>
    <p:sldId id="277" r:id="rId21"/>
    <p:sldId id="315" r:id="rId22"/>
    <p:sldId id="316" r:id="rId23"/>
    <p:sldId id="320" r:id="rId24"/>
    <p:sldId id="321" r:id="rId25"/>
    <p:sldId id="322" r:id="rId26"/>
    <p:sldId id="314" r:id="rId27"/>
    <p:sldId id="267" r:id="rId28"/>
    <p:sldId id="333" r:id="rId29"/>
    <p:sldId id="330" r:id="rId30"/>
    <p:sldId id="331" r:id="rId31"/>
    <p:sldId id="332" r:id="rId32"/>
    <p:sldId id="329" r:id="rId33"/>
    <p:sldId id="334" r:id="rId34"/>
    <p:sldId id="285" r:id="rId36"/>
    <p:sldId id="28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4545"/>
    <a:srgbClr val="6F7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microsoft.com/office/2007/relationships/media" Target="../media/media1.mp4"/><Relationship Id="rId1" Type="http://schemas.openxmlformats.org/officeDocument/2006/relationships/video" Target="NULL" TargetMode="Externa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hyperlink" Target="https://ijisae.org/index.php/IJISAE/article/view/7845" TargetMode="External"/><Relationship Id="rId1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230" y="219075"/>
            <a:ext cx="11870055" cy="560070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-15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SHRI</a:t>
            </a:r>
            <a:r>
              <a:rPr sz="2800" b="1" spc="-7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GB" sz="2800" b="1" spc="-40" dirty="0" smtClean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GOVINDRAM SEKSARIA</a:t>
            </a:r>
            <a:r>
              <a:rPr sz="2800" b="1" spc="-65" smtClean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sz="2800" b="1" spc="-110" dirty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INSTITUTE</a:t>
            </a:r>
            <a:r>
              <a:rPr sz="2800" b="1" spc="-65" dirty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sz="2800" b="1" spc="-10" dirty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OF</a:t>
            </a:r>
            <a:r>
              <a:rPr sz="2800" b="1" spc="-70" dirty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sz="2800" b="1" spc="-25" dirty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TECHNOLOGY</a:t>
            </a:r>
            <a:r>
              <a:rPr sz="2800" b="1" spc="-60" dirty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sz="2800" b="1" spc="15" dirty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AND</a:t>
            </a:r>
            <a:r>
              <a:rPr sz="2800" b="1" spc="-70" dirty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sz="2800" b="1" spc="-105" dirty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SCIENCE</a:t>
            </a:r>
            <a:r>
              <a:rPr lang="en-GB" sz="2800" b="1" spc="-105" dirty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IN" sz="2800" b="1" spc="-1" dirty="0">
                <a:solidFill>
                  <a:srgbClr val="00206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INDORE</a:t>
            </a:r>
            <a:endParaRPr sz="2800" b="1">
              <a:solidFill>
                <a:srgbClr val="00206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6985" algn="ctr">
              <a:lnSpc>
                <a:spcPct val="100000"/>
              </a:lnSpc>
            </a:pPr>
            <a:endParaRPr lang="en-GB" altLang="en-US" sz="2800" b="1" spc="5" dirty="0" smtClean="0">
              <a:solidFill>
                <a:srgbClr val="00206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4767" y="5094393"/>
            <a:ext cx="3554307" cy="1617980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35" b="1" spc="-60" dirty="0">
                <a:latin typeface="Calibri" panose="020F0502020204030204" charset="0"/>
                <a:cs typeface="Calibri" panose="020F0502020204030204" charset="0"/>
              </a:rPr>
              <a:t>PRESENTE</a:t>
            </a:r>
            <a:r>
              <a:rPr sz="2135" b="1" spc="-65" dirty="0">
                <a:latin typeface="Calibri" panose="020F0502020204030204" charset="0"/>
                <a:cs typeface="Calibri" panose="020F0502020204030204" charset="0"/>
              </a:rPr>
              <a:t>D</a:t>
            </a:r>
            <a:r>
              <a:rPr sz="2135" b="1" spc="-55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sz="2135" b="1" spc="-60">
                <a:latin typeface="Calibri" panose="020F0502020204030204" charset="0"/>
                <a:cs typeface="Calibri" panose="020F0502020204030204" charset="0"/>
              </a:rPr>
              <a:t>BY</a:t>
            </a:r>
            <a:r>
              <a:rPr sz="2135" b="1" spc="-60" smtClean="0">
                <a:latin typeface="Calibri" panose="020F0502020204030204" charset="0"/>
                <a:cs typeface="Calibri" panose="020F0502020204030204" charset="0"/>
              </a:rPr>
              <a:t>:</a:t>
            </a:r>
            <a:endParaRPr lang="en-US" sz="2135" b="1" spc="-6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2135" smtClean="0">
                <a:latin typeface="Calibri" panose="020F0502020204030204" charset="0"/>
                <a:cs typeface="Calibri" panose="020F0502020204030204" charset="0"/>
              </a:rPr>
              <a:t>Dhananjay Kumar Prasad</a:t>
            </a:r>
            <a:endParaRPr lang="en-GB" sz="2135" smtClean="0">
              <a:latin typeface="Calibri" panose="020F0502020204030204" charset="0"/>
              <a:cs typeface="Calibri" panose="020F050202020403020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35" spc="-80" smtClean="0">
                <a:latin typeface="Calibri" panose="020F0502020204030204" charset="0"/>
                <a:cs typeface="Calibri" panose="020F0502020204030204" charset="0"/>
              </a:rPr>
              <a:t>0801</a:t>
            </a:r>
            <a:r>
              <a:rPr lang="en-US" sz="2135" spc="-80" dirty="0" smtClean="0">
                <a:latin typeface="Calibri" panose="020F0502020204030204" charset="0"/>
                <a:cs typeface="Calibri" panose="020F0502020204030204" charset="0"/>
              </a:rPr>
              <a:t>IT</a:t>
            </a:r>
            <a:r>
              <a:rPr sz="2135" spc="-80" smtClean="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GB" sz="2135" spc="-80" smtClean="0"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sz="2135" spc="-80" smtClean="0">
                <a:latin typeface="Calibri" panose="020F0502020204030204" charset="0"/>
                <a:cs typeface="Calibri" panose="020F0502020204030204" charset="0"/>
              </a:rPr>
              <a:t>MT</a:t>
            </a:r>
            <a:r>
              <a:rPr lang="en-US" sz="2135" spc="-80" dirty="0" smtClean="0">
                <a:latin typeface="Calibri" panose="020F0502020204030204" charset="0"/>
                <a:cs typeface="Calibri" panose="020F0502020204030204" charset="0"/>
              </a:rPr>
              <a:t>0</a:t>
            </a:r>
            <a:r>
              <a:rPr lang="en-GB" altLang="en-US" sz="2135" spc="-80" dirty="0" smtClean="0">
                <a:latin typeface="Calibri" panose="020F0502020204030204" charset="0"/>
                <a:cs typeface="Calibri" panose="020F0502020204030204" charset="0"/>
              </a:rPr>
              <a:t>3</a:t>
            </a:r>
            <a:endParaRPr lang="en-GB" altLang="en-US" sz="2135" spc="-80" dirty="0" smtClean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4773" y="5191760"/>
            <a:ext cx="3257973" cy="1430020"/>
          </a:xfrm>
          <a:prstGeom prst="rect">
            <a:avLst/>
          </a:prstGeom>
        </p:spPr>
        <p:txBody>
          <a:bodyPr vert="horz" wrap="square" lIns="0" tIns="16933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35" b="1" spc="-65" dirty="0">
                <a:latin typeface="Calibri" panose="020F0502020204030204" charset="0"/>
                <a:cs typeface="Calibri" panose="020F0502020204030204" charset="0"/>
              </a:rPr>
              <a:t>GUIDED</a:t>
            </a:r>
            <a:r>
              <a:rPr sz="2135" b="1" spc="-5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sz="2135" b="1" spc="-70">
                <a:latin typeface="Calibri" panose="020F0502020204030204" charset="0"/>
                <a:cs typeface="Calibri" panose="020F0502020204030204" charset="0"/>
              </a:rPr>
              <a:t>BY</a:t>
            </a:r>
            <a:r>
              <a:rPr sz="2135" b="1" spc="-70" smtClean="0">
                <a:latin typeface="Calibri" panose="020F0502020204030204" charset="0"/>
                <a:cs typeface="Calibri" panose="020F0502020204030204" charset="0"/>
              </a:rPr>
              <a:t>:</a:t>
            </a:r>
            <a:endParaRPr lang="en-US" sz="2135" b="1" spc="-7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135" spc="-70" dirty="0" err="1" smtClean="0">
                <a:latin typeface="Calibri" panose="020F0502020204030204" charset="0"/>
                <a:cs typeface="Calibri" panose="020F0502020204030204" charset="0"/>
              </a:rPr>
              <a:t>Prof.</a:t>
            </a:r>
            <a:r>
              <a:rPr lang="en-GB" altLang="en-US" sz="2135" spc="-70" dirty="0" err="1" smtClean="0">
                <a:latin typeface="Calibri" panose="020F0502020204030204" charset="0"/>
                <a:cs typeface="Calibri" panose="020F0502020204030204" charset="0"/>
              </a:rPr>
              <a:t> Sonu Airen</a:t>
            </a:r>
            <a:endParaRPr lang="en-US" sz="2135" spc="-70" dirty="0" err="1" smtClean="0">
              <a:latin typeface="Calibri" panose="020F0502020204030204" charset="0"/>
              <a:cs typeface="Calibri" panose="020F050202020403020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65">
              <a:latin typeface="Calibri" panose="020F0502020204030204" charset="0"/>
              <a:cs typeface="Calibri" panose="020F0502020204030204" charset="0"/>
            </a:endParaRPr>
          </a:p>
          <a:p>
            <a:pPr marL="12700">
              <a:lnSpc>
                <a:spcPct val="100000"/>
              </a:lnSpc>
            </a:pPr>
            <a:endParaRPr sz="1865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595" y="3474720"/>
            <a:ext cx="11706860" cy="1198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GB" altLang="en-US" sz="4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charset="0"/>
                <a:cs typeface="Calibri" panose="020F0502020204030204" charset="0"/>
              </a:rPr>
              <a:t>Human </a:t>
            </a:r>
            <a:r>
              <a:rPr lang="en-US" sz="4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charset="0"/>
                <a:cs typeface="Calibri" panose="020F0502020204030204" charset="0"/>
              </a:rPr>
              <a:t>Anomaly Detection </a:t>
            </a:r>
            <a:r>
              <a:rPr lang="en-GB" altLang="en-US" sz="4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charset="0"/>
                <a:cs typeface="Calibri" panose="020F0502020204030204" charset="0"/>
              </a:rPr>
              <a:t>in Thermal Image</a:t>
            </a:r>
            <a:r>
              <a:rPr lang="en-US" sz="4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GB" altLang="en-US" sz="4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charset="0"/>
                <a:cs typeface="Calibri" panose="020F0502020204030204" charset="0"/>
              </a:rPr>
              <a:t>u</a:t>
            </a:r>
            <a:r>
              <a:rPr lang="en-US" sz="4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charset="0"/>
                <a:cs typeface="Calibri" panose="020F0502020204030204" charset="0"/>
              </a:rPr>
              <a:t>sing </a:t>
            </a:r>
            <a:r>
              <a:rPr lang="en-GB" altLang="en-US" sz="4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charset="0"/>
                <a:cs typeface="Calibri" panose="020F0502020204030204" charset="0"/>
              </a:rPr>
              <a:t>Deep</a:t>
            </a:r>
            <a:r>
              <a:rPr lang="en-US" sz="4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anose="020F0502020204030204" charset="0"/>
                <a:cs typeface="Calibri" panose="020F0502020204030204" charset="0"/>
              </a:rPr>
              <a:t> Learning</a:t>
            </a:r>
            <a:r>
              <a:rPr lang="en-US" sz="44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sz="3735" b="1" dirty="0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en-US" sz="3735" b="1" dirty="0" smtClean="0">
              <a:ln w="1905"/>
              <a:solidFill>
                <a:schemeClr val="tx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498340" y="5191760"/>
            <a:ext cx="3349413" cy="1430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 sz="2135" b="1">
                <a:latin typeface="Calibri" panose="020F0502020204030204" charset="0"/>
                <a:cs typeface="Calibri" panose="020F0502020204030204" charset="0"/>
              </a:rPr>
              <a:t>CO-GUIDED BY</a:t>
            </a:r>
            <a:r>
              <a:rPr lang="en-GB" altLang="en-US" sz="2135">
                <a:latin typeface="Calibri" panose="020F0502020204030204" charset="0"/>
                <a:cs typeface="Calibri" panose="020F0502020204030204" charset="0"/>
              </a:rPr>
              <a:t>:</a:t>
            </a:r>
            <a:endParaRPr lang="en-GB" altLang="en-US" sz="2135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GB" altLang="en-US" sz="2135">
                <a:latin typeface="Calibri" panose="020F0502020204030204" charset="0"/>
                <a:cs typeface="Calibri" panose="020F0502020204030204" charset="0"/>
              </a:rPr>
              <a:t>Prof. C.P. Singar</a:t>
            </a:r>
            <a:endParaRPr lang="en-GB" altLang="en-US" sz="2135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3" name="Picture 42"/>
          <p:cNvPicPr/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4978400" y="709295"/>
            <a:ext cx="1908175" cy="1821180"/>
          </a:xfrm>
          <a:prstGeom prst="rect">
            <a:avLst/>
          </a:prstGeom>
          <a:ln w="0">
            <a:noFill/>
          </a:ln>
        </p:spPr>
      </p:pic>
      <p:cxnSp>
        <p:nvCxnSpPr>
          <p:cNvPr id="9" name="Straight Connector 8"/>
          <p:cNvCxnSpPr/>
          <p:nvPr>
            <p:custDataLst>
              <p:tags r:id="rId3"/>
            </p:custDataLst>
          </p:nvPr>
        </p:nvCxnSpPr>
        <p:spPr>
          <a:xfrm>
            <a:off x="2032423" y="2965873"/>
            <a:ext cx="8112760" cy="3894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3230245" y="2543810"/>
            <a:ext cx="5996940" cy="534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sz="2665" i="1" spc="-1" dirty="0">
                <a:latin typeface="Calibri" panose="020F0502020204030204" charset="0"/>
                <a:cs typeface="Calibri" panose="020F0502020204030204" charset="0"/>
                <a:sym typeface="+mn-ea"/>
              </a:rPr>
              <a:t>Department of Information Technology</a:t>
            </a:r>
            <a:endParaRPr lang="en-IN" sz="2665" i="1" spc="-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033270" y="2965450"/>
            <a:ext cx="8112125" cy="356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dirty="0" err="1">
                <a:latin typeface="Calibri" panose="020F0502020204030204" charset="0"/>
                <a:cs typeface="Calibri" panose="020F0502020204030204" charset="0"/>
                <a:sym typeface="+mn-ea"/>
              </a:rPr>
              <a:t>M.Tech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GB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Second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 Year Semester I</a:t>
            </a:r>
            <a:r>
              <a:rPr lang="en-GB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V 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Session : J</a:t>
            </a:r>
            <a:r>
              <a:rPr lang="en-GB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an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202</a:t>
            </a:r>
            <a:r>
              <a:rPr lang="en-GB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5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 – </a:t>
            </a:r>
            <a:r>
              <a:rPr lang="en-GB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July</a:t>
            </a:r>
            <a:r>
              <a:rPr 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202</a:t>
            </a:r>
            <a:r>
              <a:rPr lang="en-GB" altLang="en-US" sz="2400" dirty="0">
                <a:latin typeface="Calibri" panose="020F0502020204030204" charset="0"/>
                <a:cs typeface="Calibri" panose="020F0502020204030204" charset="0"/>
                <a:sym typeface="+mn-ea"/>
              </a:rPr>
              <a:t>5</a:t>
            </a:r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2414673" y="59893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2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64490"/>
            <a:ext cx="10836275" cy="372745"/>
          </a:xfrm>
        </p:spPr>
        <p:txBody>
          <a:bodyPr>
            <a:normAutofit fontScale="90000"/>
          </a:bodyPr>
          <a:p>
            <a:r>
              <a:rPr lang="en-US" altLang="en-US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Step 2: Data Preprocessing</a:t>
            </a:r>
            <a:endParaRPr lang="en-US" altLang="en-US" sz="311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48640" y="1125855"/>
            <a:ext cx="5194300" cy="5354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lvl="0" indent="-285750">
              <a:lnSpc>
                <a:spcPct val="21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Resized all thermal frames to 640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×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640 using Pillow 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library 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for uniform input dimensions.</a:t>
            </a: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>
              <a:lnSpc>
                <a:spcPct val="21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Applied horizontal flip and Gaussian noise augmentations with PyTorch/torchvision.</a:t>
            </a: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>
              <a:lnSpc>
                <a:spcPct val="21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These augmentations improved robustness and reduced overfitting for real-world variation.</a:t>
            </a: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>
              <a:lnSpc>
                <a:spcPct val="21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Final dataset: 9,414 labeled thermal images across class folders, covering both static and dynamic actions like sitting, walking, and push-ups.</a:t>
            </a: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1255" y="480060"/>
            <a:ext cx="5484495" cy="21837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355080" y="3204845"/>
            <a:ext cx="5361305" cy="287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Table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 3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 : Summary of Image Distribution Across Action Classes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GB" altLang="en-US" sz="16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354445" y="2663825"/>
            <a:ext cx="5633720" cy="4527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Fig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 6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  <a:sym typeface="+mn-ea"/>
              </a:rPr>
              <a:t>: 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D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ata augmentation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(a) 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O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riginal, (b) 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H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orizontally flipped, 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(c) Gaussian noise.</a:t>
            </a:r>
            <a:endParaRPr lang="en-US" sz="1600"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11" name="Table 10"/>
          <p:cNvGraphicFramePr/>
          <p:nvPr>
            <p:custDataLst>
              <p:tags r:id="rId2"/>
            </p:custDataLst>
          </p:nvPr>
        </p:nvGraphicFramePr>
        <p:xfrm>
          <a:off x="6355080" y="3519170"/>
          <a:ext cx="5360670" cy="314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890"/>
                <a:gridCol w="2684780"/>
              </a:tblGrid>
              <a:tr h="29781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Class</a:t>
                      </a:r>
                      <a:endParaRPr lang="en-GB" altLang="en-US" sz="16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Number of Images</a:t>
                      </a:r>
                      <a:endParaRPr lang="en-GB" altLang="en-US" sz="16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4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Abnormal</a:t>
                      </a:r>
                      <a:endParaRPr lang="en-GB" altLang="en-US" sz="14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0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873</a:t>
                      </a:r>
                      <a:endParaRPr lang="en-US" altLang="en-US" sz="1400" b="0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009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Leg_streching</a:t>
                      </a:r>
                      <a:endParaRPr lang="en-US" altLang="en-US" sz="14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0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1,749</a:t>
                      </a:r>
                      <a:endParaRPr lang="en-US" altLang="en-US" sz="1400" b="0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8003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Lying</a:t>
                      </a:r>
                      <a:endParaRPr lang="en-US" altLang="en-US" sz="14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0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414</a:t>
                      </a:r>
                      <a:endParaRPr lang="en-US" altLang="en-US" sz="1400" b="0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8003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Push-ups</a:t>
                      </a:r>
                      <a:endParaRPr lang="en-US" altLang="en-US" sz="14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0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777</a:t>
                      </a:r>
                      <a:endParaRPr lang="en-US" altLang="en-US" sz="1400" b="0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806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Sit-ups</a:t>
                      </a:r>
                      <a:endParaRPr lang="en-US" altLang="en-US" sz="14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0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1,692</a:t>
                      </a:r>
                      <a:endParaRPr lang="en-US" altLang="en-US" sz="1400" b="0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8003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Sitting</a:t>
                      </a:r>
                      <a:endParaRPr lang="en-US" altLang="en-US" sz="14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0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1,350</a:t>
                      </a:r>
                      <a:endParaRPr lang="en-US" altLang="en-US" sz="1400" b="0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3009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Sitting_crosslegs</a:t>
                      </a:r>
                      <a:endParaRPr lang="en-US" altLang="en-US" sz="14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0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468</a:t>
                      </a:r>
                      <a:endParaRPr lang="en-US" altLang="en-US" sz="1400" b="0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806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Standing</a:t>
                      </a:r>
                      <a:endParaRPr lang="en-US" altLang="en-US" sz="14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0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312</a:t>
                      </a:r>
                      <a:endParaRPr lang="en-US" altLang="en-US" sz="1400" b="0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8003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Walking</a:t>
                      </a:r>
                      <a:endParaRPr lang="en-US" altLang="en-US" sz="14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0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1,761</a:t>
                      </a:r>
                      <a:endParaRPr lang="en-US" altLang="en-US" sz="1400" b="0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28003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Total</a:t>
                      </a:r>
                      <a:endParaRPr lang="en-US" altLang="en-US" sz="14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400" b="1" spc="12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9,414</a:t>
                      </a:r>
                      <a:endParaRPr lang="en-US" altLang="en-US" sz="1400" b="1" spc="12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25400" marR="25400" marT="6350" marB="635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221615"/>
            <a:ext cx="9825355" cy="423545"/>
          </a:xfrm>
        </p:spPr>
        <p:txBody>
          <a:bodyPr>
            <a:normAutofit fontScale="90000"/>
          </a:bodyPr>
          <a:p>
            <a:r>
              <a:rPr lang="en-US" altLang="en-US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Step 3: Keypoint and Bounding Box Annotation</a:t>
            </a:r>
            <a:endParaRPr lang="en-US" altLang="en-US" sz="311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76250" y="824865"/>
            <a:ext cx="6901815" cy="3050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Annotated 9,414 thermal images with bounding boxes and 17 COCO keypoints.</a:t>
            </a: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Used YOLOv8m-pose (COCO-pretrained) for initial annotations, then manually corrected them.</a:t>
            </a: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Applied a 0.7 confidence threshold to remove weak detections.</a:t>
            </a: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Saved clean, verified data in YOLO format: </a:t>
            </a:r>
            <a:r>
              <a:rPr lang="zh-CN" altLang="en-US" sz="1600">
                <a:latin typeface="Calibri" panose="020F0502020204030204" charset="0"/>
                <a:cs typeface="Calibri" panose="020F0502020204030204" charset="0"/>
              </a:rPr>
              <a:t>📁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 images/ and </a:t>
            </a:r>
            <a:r>
              <a:rPr lang="zh-CN" altLang="en-US" sz="1600">
                <a:latin typeface="Calibri" panose="020F0502020204030204" charset="0"/>
                <a:cs typeface="Calibri" panose="020F0502020204030204" charset="0"/>
              </a:rPr>
              <a:t>📁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 labels/.</a:t>
            </a: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The dataset was then split into two folders: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Calibri" panose="020F0502020204030204" charset="0"/>
                <a:cs typeface="Calibri" panose="020F0502020204030204" charset="0"/>
              </a:rPr>
              <a:t>📁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 images/ — thermal input frames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Calibri" panose="020F0502020204030204" charset="0"/>
                <a:cs typeface="Calibri" panose="020F0502020204030204" charset="0"/>
              </a:rPr>
              <a:t>📁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 labels/ — corresponding annotation files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7210" y="220980"/>
            <a:ext cx="3489960" cy="32073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233920" y="3440430"/>
            <a:ext cx="4672330" cy="319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GB" altLang="en-US" sz="1400">
                <a:latin typeface="Calibri" panose="020F0502020204030204" charset="0"/>
                <a:cs typeface="Calibri" panose="020F0502020204030204" charset="0"/>
              </a:rPr>
              <a:t>Fig. 7 </a:t>
            </a:r>
            <a:r>
              <a:rPr lang="en-US" altLang="en-US" sz="1400">
                <a:latin typeface="Calibri" panose="020F0502020204030204" charset="0"/>
                <a:cs typeface="Calibri" panose="020F0502020204030204" charset="0"/>
              </a:rPr>
              <a:t>Keypoints annotation format used for Thermal-IM dataset</a:t>
            </a:r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Picture 7" descr="Screenshot (80)"/>
          <p:cNvPicPr>
            <a:picLocks noChangeAspect="1"/>
          </p:cNvPicPr>
          <p:nvPr/>
        </p:nvPicPr>
        <p:blipFill>
          <a:blip r:embed="rId2"/>
          <a:srcRect l="6452" t="32629" r="1172" b="38197"/>
          <a:stretch>
            <a:fillRect/>
          </a:stretch>
        </p:blipFill>
        <p:spPr>
          <a:xfrm>
            <a:off x="194310" y="3876040"/>
            <a:ext cx="11857355" cy="25507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24230" y="6396355"/>
            <a:ext cx="11081385" cy="337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GB" altLang="en-US" sz="1400">
                <a:latin typeface="Calibri" panose="020F0502020204030204" charset="0"/>
                <a:cs typeface="Calibri" panose="020F0502020204030204" charset="0"/>
              </a:rPr>
              <a:t>Fig. 8 Annotations saved in COCO Format in .txt file</a:t>
            </a:r>
            <a:endParaRPr lang="en-GB" altLang="en-US" sz="1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595" y="175895"/>
            <a:ext cx="11625580" cy="483870"/>
          </a:xfrm>
        </p:spPr>
        <p:txBody>
          <a:bodyPr>
            <a:normAutofit fontScale="90000"/>
          </a:bodyPr>
          <a:p>
            <a:r>
              <a:rPr lang="en-US" altLang="en-US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Step 4: Training and Validation on the Thermal</a:t>
            </a:r>
            <a:r>
              <a:rPr lang="en-GB" altLang="en-US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-</a:t>
            </a:r>
            <a:r>
              <a:rPr lang="en-US" altLang="en-US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IM</a:t>
            </a:r>
            <a:r>
              <a:rPr lang="en-US" altLang="en-US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Dataset</a:t>
            </a:r>
            <a:endParaRPr lang="en-US" altLang="en-US" sz="311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15595" y="660400"/>
            <a:ext cx="6591300" cy="151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The dataset was split into three parts to ensure fair evaluation across different YOLOv8-pose variants: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Calibri" panose="020F0502020204030204" charset="0"/>
                <a:cs typeface="Calibri" panose="020F0502020204030204" charset="0"/>
              </a:rPr>
              <a:t>70%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 for training → 6,589 images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Calibri" panose="020F0502020204030204" charset="0"/>
                <a:cs typeface="Calibri" panose="020F0502020204030204" charset="0"/>
              </a:rPr>
              <a:t>10%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 for validation → 941 images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1600" b="1">
                <a:latin typeface="Calibri" panose="020F0502020204030204" charset="0"/>
                <a:cs typeface="Calibri" panose="020F0502020204030204" charset="0"/>
              </a:rPr>
              <a:t>20% 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for testing → 1,884 images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lvl="1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60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Picture 8" descr="download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6895" y="626110"/>
            <a:ext cx="5126355" cy="3898265"/>
          </a:xfrm>
          <a:prstGeom prst="rect">
            <a:avLst/>
          </a:prstGeom>
        </p:spPr>
      </p:pic>
      <p:pic>
        <p:nvPicPr>
          <p:cNvPr id="5" name="Picture 4" descr="download (4)"/>
          <p:cNvPicPr>
            <a:picLocks noChangeAspect="1"/>
          </p:cNvPicPr>
          <p:nvPr/>
        </p:nvPicPr>
        <p:blipFill>
          <a:blip r:embed="rId2"/>
          <a:srcRect b="9862"/>
          <a:stretch>
            <a:fillRect/>
          </a:stretch>
        </p:blipFill>
        <p:spPr>
          <a:xfrm>
            <a:off x="314960" y="2171700"/>
            <a:ext cx="5469890" cy="41440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643495" y="4540250"/>
            <a:ext cx="4297045" cy="302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GB" altLang="en-US" sz="1600"/>
              <a:t>Fig. 10 Image Distribution </a:t>
            </a:r>
            <a:endParaRPr lang="en-GB" alt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7215505" y="4991100"/>
            <a:ext cx="4725035" cy="1769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During training:</a:t>
            </a:r>
            <a:endParaRPr lang="en-US" altLang="en-US" sz="1600" b="1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  <a:sym typeface="+mn-ea"/>
              </a:rPr>
              <a:t>The model learned to detect humans and predict 17 keypoints from thermal images.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  <a:sym typeface="+mn-ea"/>
              </a:rPr>
              <a:t>The validation set was used to monitor the training process, tune hyperparameters, and check if the model was overfitting.</a:t>
            </a:r>
            <a:endParaRPr lang="en-GB" altLang="en-US" sz="16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15595" y="6480810"/>
            <a:ext cx="5469255" cy="284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GB" altLang="en-US" sz="1600"/>
              <a:t>Fig. 9 Pie chart: Data split</a:t>
            </a:r>
            <a:endParaRPr lang="en-GB" altLang="en-US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45" y="190500"/>
            <a:ext cx="11552555" cy="302260"/>
          </a:xfrm>
        </p:spPr>
        <p:txBody>
          <a:bodyPr>
            <a:normAutofit fontScale="90000"/>
          </a:bodyPr>
          <a:p>
            <a:pPr algn="ctr"/>
            <a:r>
              <a:rPr lang="en-US" altLang="en-US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Flowchart: Training and Testing Human Pose Estimation on Thermal Images</a:t>
            </a:r>
            <a:endParaRPr lang="en-US" altLang="en-US" sz="311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Content Placeholder 3" descr="Selection"/>
          <p:cNvPicPr>
            <a:picLocks noChangeAspect="1"/>
          </p:cNvPicPr>
          <p:nvPr>
            <p:ph idx="1"/>
          </p:nvPr>
        </p:nvPicPr>
        <p:blipFill>
          <a:blip r:embed="rId1"/>
          <a:srcRect l="1082" t="1097" r="1143" b="3471"/>
          <a:stretch>
            <a:fillRect/>
          </a:stretch>
        </p:blipFill>
        <p:spPr>
          <a:xfrm>
            <a:off x="261620" y="594360"/>
            <a:ext cx="11663680" cy="61226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" y="95885"/>
            <a:ext cx="6736080" cy="513715"/>
          </a:xfrm>
        </p:spPr>
        <p:txBody>
          <a:bodyPr>
            <a:noAutofit/>
          </a:bodyPr>
          <a:p>
            <a:pPr algn="l"/>
            <a:r>
              <a:rPr lang="en-GB" altLang="en-US" sz="3200" b="1" dirty="0" smtClean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Methodology: </a:t>
            </a:r>
            <a:r>
              <a:rPr lang="en-GB" altLang="en-US" sz="32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A</a:t>
            </a:r>
            <a:r>
              <a:rPr lang="en-US" altLang="en-US" sz="32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rchitecture of </a:t>
            </a:r>
            <a:r>
              <a:rPr lang="en-GB" altLang="en-US" sz="32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YOLOV8</a:t>
            </a:r>
            <a:endParaRPr lang="en-GB" altLang="en-US" sz="320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844030" y="609600"/>
            <a:ext cx="5240655" cy="6139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9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 b="1">
                <a:latin typeface="Calibri" panose="020F0502020204030204" charset="0"/>
                <a:cs typeface="Calibri" panose="020F0502020204030204" charset="0"/>
              </a:rPr>
              <a:t>Version Parameters: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 Determined by</a:t>
            </a:r>
            <a:r>
              <a:rPr lang="en-GB" altLang="en-US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depth_multiple, width_multiple, and max_channels.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9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9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 b="1">
                <a:latin typeface="Calibri" panose="020F0502020204030204" charset="0"/>
                <a:cs typeface="Calibri" panose="020F0502020204030204" charset="0"/>
              </a:rPr>
              <a:t>Stem: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 Two convolution blocks (stride 2, kernel 3) reduce input resolution and extract initial features.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9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9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 b="1">
                <a:latin typeface="Calibri" panose="020F0502020204030204" charset="0"/>
                <a:cs typeface="Calibri" panose="020F0502020204030204" charset="0"/>
              </a:rPr>
              <a:t>Backbone: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 Extracts features from the input image and reduces resolution; uses shortcuts to retain important information.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9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9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 b="1">
                <a:latin typeface="Calibri" panose="020F0502020204030204" charset="0"/>
                <a:cs typeface="Calibri" panose="020F0502020204030204" charset="0"/>
              </a:rPr>
              <a:t>Neck: 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Combines and upsamples feature maps, capturing multi-scale information for better detection and pose estimation.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9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9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 b="1">
                <a:latin typeface="Calibri" panose="020F0502020204030204" charset="0"/>
                <a:cs typeface="Calibri" panose="020F0502020204030204" charset="0"/>
              </a:rPr>
              <a:t>Head: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 Detects humans at small, medium, and large scales and predicts keypoints; cleans results using Non-Maximum Suppression.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9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9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 b="1">
                <a:latin typeface="Calibri" panose="020F0502020204030204" charset="0"/>
                <a:cs typeface="Calibri" panose="020F0502020204030204" charset="0"/>
              </a:rPr>
              <a:t>Purpose: 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Optimized for real-time human detection and pose estimation in thermal imagery, ideal for monitoring, surveillance, and anomaly detection.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Picture 2" descr="This-figure-illustrates-the-architecture-of-YOLOv8-Pose-highlighting-its-backbone-ne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608965"/>
            <a:ext cx="6736080" cy="61410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79705" y="3790315"/>
            <a:ext cx="5794375" cy="3066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60000"/>
              </a:lnSpc>
              <a:buFont typeface="Arial" panose="020B0604020202020204" pitchFamily="34" charset="0"/>
              <a:buChar char="•"/>
            </a:pP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lnSpc>
                <a:spcPct val="11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GB" altLang="en-US" sz="2000" b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GB" sz="2000" b="1">
                <a:latin typeface="Calibri" panose="020F0502020204030204" charset="0"/>
                <a:cs typeface="Calibri" panose="020F0502020204030204" charset="0"/>
              </a:rPr>
              <a:t>Performance Metrics</a:t>
            </a:r>
            <a:endParaRPr lang="en-US" altLang="en-GB" sz="2000" b="1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Precision, recall, and mAP tracked on training and validation sets.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Metrics rose rapidly in early epochs and plateaued at high levels, showing successful training and generalization.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 descr="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628015"/>
            <a:ext cx="5916295" cy="3080385"/>
          </a:xfrm>
          <a:prstGeom prst="rect">
            <a:avLst/>
          </a:prstGeom>
        </p:spPr>
      </p:pic>
      <p:pic>
        <p:nvPicPr>
          <p:cNvPr id="3" name="Picture 2" descr="results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90315"/>
            <a:ext cx="6096000" cy="30670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096000" y="628015"/>
            <a:ext cx="5875020" cy="3058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6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 b="1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GB" sz="2000" b="1">
                <a:latin typeface="Calibri" panose="020F0502020204030204" charset="0"/>
                <a:cs typeface="Calibri" panose="020F0502020204030204" charset="0"/>
              </a:rPr>
              <a:t>Training Overview &amp; Loss Behavior</a:t>
            </a:r>
            <a:endParaRPr lang="en-US" altLang="en-GB" b="1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60000"/>
              </a:lnSpc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Model trained for 100 epochs with monitoring on training and validation sets.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Total loss = box_loss + pose_loss + cls_loss + auxiliary terms (dfl_loss, kobj_loss).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Loss components decreased over epochs, indicating accurate learning of bounding boxes, keypoints, and action classes.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endParaRPr lang="en-GB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79705" y="91440"/>
            <a:ext cx="7052310" cy="431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 sz="2800" b="1">
                <a:solidFill>
                  <a:srgbClr val="FF0000"/>
                </a:solidFill>
              </a:rPr>
              <a:t>Model Training and Validation</a:t>
            </a:r>
            <a:r>
              <a:rPr lang="en-GB" altLang="en-US" sz="2800" b="1">
                <a:solidFill>
                  <a:srgbClr val="FF0000"/>
                </a:solidFill>
              </a:rPr>
              <a:t>:</a:t>
            </a:r>
            <a:endParaRPr lang="en-GB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" y="172720"/>
            <a:ext cx="11677015" cy="454660"/>
          </a:xfrm>
        </p:spPr>
        <p:txBody>
          <a:bodyPr>
            <a:normAutofit fontScale="90000"/>
          </a:bodyPr>
          <a:p>
            <a:r>
              <a:rPr lang="en-US" altLang="en-GB" sz="3555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Confusion Matrix Analysis</a:t>
            </a:r>
            <a:r>
              <a:rPr lang="en-GB" altLang="en-US" sz="3555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endParaRPr lang="en-GB" altLang="en-US" sz="3555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" name="Picture 9" descr="confusion_matrix_normalized"/>
          <p:cNvPicPr>
            <a:picLocks noChangeAspect="1"/>
          </p:cNvPicPr>
          <p:nvPr/>
        </p:nvPicPr>
        <p:blipFill>
          <a:blip r:embed="rId1"/>
          <a:srcRect l="9132" r="7506"/>
          <a:stretch>
            <a:fillRect/>
          </a:stretch>
        </p:blipFill>
        <p:spPr>
          <a:xfrm>
            <a:off x="179705" y="774700"/>
            <a:ext cx="7216775" cy="59486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487285" y="1500505"/>
            <a:ext cx="4544695" cy="4203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12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Confusion matrix shows correct and incorrect predictions.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ct val="12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ct val="12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True labels on x-axis, predicted labels on y-axis.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ct val="12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ct val="12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Dark diagonal cells indicate correct predictions.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ct val="12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lnSpc>
                <a:spcPct val="12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Lighter off-diagonal cells show misclassifications.</a:t>
            </a:r>
            <a:endParaRPr lang="en-GB" alt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" y="88265"/>
            <a:ext cx="10911840" cy="455295"/>
          </a:xfrm>
        </p:spPr>
        <p:txBody>
          <a:bodyPr>
            <a:normAutofit fontScale="90000"/>
          </a:bodyPr>
          <a:p>
            <a:pPr algn="l"/>
            <a:r>
              <a:rPr lang="en-GB" altLang="en-US" sz="3555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Result:</a:t>
            </a:r>
            <a:r>
              <a:rPr lang="en-GB" altLang="en-US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GB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Bounding Box Detection Metrics</a:t>
            </a:r>
            <a:endParaRPr lang="en-US" altLang="en-GB" sz="311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 descr="precision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543560"/>
            <a:ext cx="5911215" cy="5692140"/>
          </a:xfrm>
          <a:prstGeom prst="rect">
            <a:avLst/>
          </a:prstGeom>
        </p:spPr>
      </p:pic>
      <p:pic>
        <p:nvPicPr>
          <p:cNvPr id="7" name="Picture 6" descr="recall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385" y="543560"/>
            <a:ext cx="6085205" cy="56921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2595" y="6127750"/>
            <a:ext cx="5558155" cy="463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 sz="1600"/>
              <a:t>Fig: Bounding Box Detection Precision vs. Epochs.</a:t>
            </a:r>
            <a:endParaRPr lang="en-GB" altLang="en-US" sz="1600"/>
          </a:p>
        </p:txBody>
      </p:sp>
      <p:sp>
        <p:nvSpPr>
          <p:cNvPr id="4" name="Text Box 3"/>
          <p:cNvSpPr txBox="1"/>
          <p:nvPr/>
        </p:nvSpPr>
        <p:spPr>
          <a:xfrm>
            <a:off x="6558280" y="6127750"/>
            <a:ext cx="5528945" cy="463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1600"/>
              <a:t>Fig: Bounding Box Detection </a:t>
            </a:r>
            <a:r>
              <a:rPr lang="en-GB" altLang="en-US" sz="1600"/>
              <a:t>Recall</a:t>
            </a:r>
            <a:r>
              <a:rPr lang="en-US" altLang="en-GB" sz="1600"/>
              <a:t> vs. Epochs.</a:t>
            </a:r>
            <a:endParaRPr lang="en-US" altLang="en-GB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mAP50-95B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0" y="212090"/>
            <a:ext cx="6096000" cy="6048375"/>
          </a:xfrm>
          <a:prstGeom prst="rect">
            <a:avLst/>
          </a:prstGeom>
        </p:spPr>
      </p:pic>
      <p:pic>
        <p:nvPicPr>
          <p:cNvPr id="5" name="Picture 4" descr="mAP50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90"/>
            <a:ext cx="6096000" cy="604837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206490" y="6259830"/>
            <a:ext cx="5985510" cy="441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1600"/>
              <a:t>Fig: Bounding Box Detection mAP (IoU 0.50-0.95) vs. Epochs.</a:t>
            </a:r>
            <a:endParaRPr lang="en-GB" altLang="en-US" sz="1600"/>
          </a:p>
        </p:txBody>
      </p:sp>
      <p:sp>
        <p:nvSpPr>
          <p:cNvPr id="3" name="Text Box 2"/>
          <p:cNvSpPr txBox="1"/>
          <p:nvPr/>
        </p:nvSpPr>
        <p:spPr>
          <a:xfrm>
            <a:off x="181610" y="6259830"/>
            <a:ext cx="5914390" cy="441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1600">
                <a:sym typeface="+mn-ea"/>
              </a:rPr>
              <a:t>Fig: Bounding Box Detection mAP (IoU 0.50) vs. Epochs.</a:t>
            </a:r>
            <a:endParaRPr lang="en-GB" altLang="en-US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60" y="126365"/>
            <a:ext cx="11242040" cy="533400"/>
          </a:xfrm>
        </p:spPr>
        <p:txBody>
          <a:bodyPr>
            <a:normAutofit fontScale="90000"/>
          </a:bodyPr>
          <a:p>
            <a:r>
              <a:rPr lang="en-US" altLang="en-GB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Pose Estimation Metrics</a:t>
            </a:r>
            <a:endParaRPr lang="en-US" altLang="en-GB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05460" y="6047740"/>
            <a:ext cx="5590540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1600">
                <a:sym typeface="+mn-ea"/>
              </a:rPr>
              <a:t>Fig</a:t>
            </a:r>
            <a:r>
              <a:rPr lang="en-GB" altLang="en-US" sz="1600">
                <a:sym typeface="+mn-ea"/>
              </a:rPr>
              <a:t> </a:t>
            </a:r>
            <a:r>
              <a:rPr lang="en-US" altLang="en-GB" sz="1600">
                <a:sym typeface="+mn-ea"/>
              </a:rPr>
              <a:t>: Pose Estimation Precision vs. Epochs.</a:t>
            </a:r>
            <a:endParaRPr lang="en-US" sz="1600"/>
          </a:p>
        </p:txBody>
      </p:sp>
      <p:pic>
        <p:nvPicPr>
          <p:cNvPr id="7" name="Picture 6" descr="precision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873760"/>
            <a:ext cx="5953125" cy="5174615"/>
          </a:xfrm>
          <a:prstGeom prst="rect">
            <a:avLst/>
          </a:prstGeom>
        </p:spPr>
      </p:pic>
      <p:pic>
        <p:nvPicPr>
          <p:cNvPr id="8" name="Picture 7" descr="recall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73760"/>
            <a:ext cx="6096000" cy="51739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889750" y="6047105"/>
            <a:ext cx="5127625" cy="607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1600">
                <a:sym typeface="+mn-ea"/>
              </a:rPr>
              <a:t>Fig</a:t>
            </a:r>
            <a:r>
              <a:rPr lang="en-GB" altLang="en-US" sz="1600">
                <a:sym typeface="+mn-ea"/>
              </a:rPr>
              <a:t> </a:t>
            </a:r>
            <a:r>
              <a:rPr lang="en-US" altLang="en-GB" sz="1600">
                <a:sym typeface="+mn-ea"/>
              </a:rPr>
              <a:t>: Pose Estimation </a:t>
            </a:r>
            <a:r>
              <a:rPr lang="en-GB" altLang="en-US" sz="1600">
                <a:sym typeface="+mn-ea"/>
              </a:rPr>
              <a:t>Recall</a:t>
            </a:r>
            <a:r>
              <a:rPr lang="en-US" altLang="en-GB" sz="1600">
                <a:sym typeface="+mn-ea"/>
              </a:rPr>
              <a:t> vs. Epochs.</a:t>
            </a:r>
            <a:endParaRPr lang="en-GB" altLang="en-US" sz="1600"/>
          </a:p>
          <a:p>
            <a:endParaRPr lang="en-GB" altLang="en-US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07" y="201507"/>
            <a:ext cx="11439313" cy="657013"/>
          </a:xfrm>
        </p:spPr>
        <p:txBody>
          <a:bodyPr>
            <a:noAutofit/>
          </a:bodyPr>
          <a:lstStyle/>
          <a:p>
            <a:pPr algn="ctr"/>
            <a:r>
              <a:rPr lang="en-GB" altLang="en-US" sz="3200" b="1" dirty="0" smtClean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Contents</a:t>
            </a:r>
            <a:endParaRPr lang="en-GB" altLang="en-US" sz="3200" b="1" dirty="0" smtClean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302173"/>
            <a:ext cx="11688233" cy="505206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Introduction</a:t>
            </a:r>
            <a:endParaRPr lang="en-US" sz="24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AutoNum type="arabicPeriod"/>
            </a:pPr>
            <a:r>
              <a:rPr lang="en-GB" altLang="en-US" sz="24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Project Description</a:t>
            </a:r>
            <a:endParaRPr lang="en-US" sz="24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AutoNum type="arabicPeriod"/>
            </a:pPr>
            <a:r>
              <a:rPr lang="en-GB" altLang="en-US" sz="2400" dirty="0" smtClean="0">
                <a:latin typeface="Calibri" panose="020F0502020204030204" charset="0"/>
                <a:cs typeface="Calibri" panose="020F0502020204030204" charset="0"/>
              </a:rPr>
              <a:t>Problem Statement</a:t>
            </a:r>
            <a:endParaRPr lang="en-GB" altLang="en-US" sz="24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AutoNum type="arabicPeriod"/>
            </a:pPr>
            <a:r>
              <a:rPr lang="en-US" sz="2400" spc="-1" dirty="0">
                <a:latin typeface="Calibri" panose="020F0502020204030204" charset="0"/>
                <a:cs typeface="Calibri" panose="020F0502020204030204" charset="0"/>
                <a:sym typeface="+mn-ea"/>
              </a:rPr>
              <a:t>L</a:t>
            </a:r>
            <a:r>
              <a:rPr lang="en-GB" altLang="en-US" sz="2400" spc="-1" dirty="0">
                <a:latin typeface="Calibri" panose="020F0502020204030204" charset="0"/>
                <a:cs typeface="Calibri" panose="020F0502020204030204" charset="0"/>
                <a:sym typeface="+mn-ea"/>
              </a:rPr>
              <a:t>iterature Review</a:t>
            </a:r>
            <a:endParaRPr lang="en-GB" altLang="en-US" sz="24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buAutoNum type="arabicPeriod"/>
            </a:pPr>
            <a:r>
              <a:rPr lang="en-GB" altLang="en-US" sz="2400" dirty="0" smtClean="0">
                <a:latin typeface="Calibri" panose="020F0502020204030204" charset="0"/>
                <a:cs typeface="Calibri" panose="020F0502020204030204" charset="0"/>
              </a:rPr>
              <a:t>Datasets</a:t>
            </a:r>
            <a:endParaRPr lang="en-GB" altLang="en-US" sz="24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 algn="l">
              <a:buAutoNum type="arabicPeriod"/>
            </a:pPr>
            <a:r>
              <a:rPr lang="en-GB" altLang="en-US" sz="24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Methodology</a:t>
            </a:r>
            <a:endParaRPr lang="en-GB" altLang="en-US" sz="2400" dirty="0" smtClean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 algn="l">
              <a:buAutoNum type="arabicPeriod"/>
            </a:pPr>
            <a:r>
              <a:rPr lang="en-GB" altLang="en-US" sz="24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Results</a:t>
            </a:r>
            <a:endParaRPr lang="en-GB" altLang="en-US" sz="2400" dirty="0" smtClean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342900" indent="-342900" algn="l">
              <a:buAutoNum type="arabicPeriod"/>
            </a:pPr>
            <a:r>
              <a:rPr lang="en-GB" altLang="en-US" sz="24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Conclusion</a:t>
            </a:r>
            <a:endParaRPr lang="en-GB" altLang="en-US" sz="24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Reference</a:t>
            </a:r>
            <a:endParaRPr lang="en-US" sz="24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mAP50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6306185" cy="6019800"/>
          </a:xfrm>
          <a:prstGeom prst="rect">
            <a:avLst/>
          </a:prstGeom>
        </p:spPr>
      </p:pic>
      <p:pic>
        <p:nvPicPr>
          <p:cNvPr id="5" name="Picture 4" descr="mAP50-95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85" y="635"/>
            <a:ext cx="5885815" cy="60191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61010" y="6019800"/>
            <a:ext cx="5845810" cy="666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1600">
                <a:sym typeface="+mn-ea"/>
              </a:rPr>
              <a:t>Fig</a:t>
            </a:r>
            <a:r>
              <a:rPr lang="en-GB" altLang="en-US" sz="1600">
                <a:sym typeface="+mn-ea"/>
              </a:rPr>
              <a:t> </a:t>
            </a:r>
            <a:r>
              <a:rPr lang="en-US" altLang="en-GB" sz="1600">
                <a:sym typeface="+mn-ea"/>
              </a:rPr>
              <a:t>: Pose Estimation mAP (IoU 0.50) vs. Epochs.</a:t>
            </a:r>
            <a:endParaRPr lang="en-GB" alt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6636385" y="6020435"/>
            <a:ext cx="555498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1600"/>
              <a:t>Fig</a:t>
            </a:r>
            <a:r>
              <a:rPr lang="en-GB" altLang="en-US" sz="1600"/>
              <a:t> </a:t>
            </a:r>
            <a:r>
              <a:rPr lang="en-US" altLang="en-GB" sz="1600"/>
              <a:t>: Pose Estimation mAP (IoU 0.50-0.95) vs. Epochs.</a:t>
            </a:r>
            <a:endParaRPr lang="en-GB" altLang="en-US"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85" y="126365"/>
            <a:ext cx="11734165" cy="880110"/>
          </a:xfrm>
        </p:spPr>
        <p:txBody>
          <a:bodyPr>
            <a:normAutofit fontScale="90000"/>
          </a:bodyPr>
          <a:p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Table 1: Validation performance metrics of the YOLOv8n-pose model on the 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hermal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-IM D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ataset.</a:t>
            </a:r>
            <a:endParaRPr lang="en-US" altLang="en-GB" sz="311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248920" y="1249045"/>
          <a:ext cx="11828780" cy="5431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55"/>
                <a:gridCol w="1303655"/>
                <a:gridCol w="936625"/>
                <a:gridCol w="1113790"/>
                <a:gridCol w="1541780"/>
                <a:gridCol w="1048385"/>
                <a:gridCol w="1415415"/>
                <a:gridCol w="1351280"/>
                <a:gridCol w="1814195"/>
              </a:tblGrid>
              <a:tr h="43561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GB" altLang="en-US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BOX</a:t>
                      </a:r>
                      <a:endParaRPr lang="en-GB" altLang="en-US" sz="1800" b="1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>
                          <a:solidFill>
                            <a:schemeClr val="bg1"/>
                          </a:solidFill>
                        </a:rPr>
                        <a:t>POSE</a:t>
                      </a:r>
                      <a:endParaRPr lang="en-GB" altLang="en-US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78790">
                <a:tc v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41656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All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0.852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592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Abnormal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0.877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656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Leg streching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465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Lying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0.899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656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Push-ups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0.897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0.734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529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Sitting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77470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Sitting crosslegs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0.850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656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Sit-ups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0.693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465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Standing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1.000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1.000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529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Walking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0.822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85" y="126365"/>
            <a:ext cx="11734165" cy="880110"/>
          </a:xfrm>
        </p:spPr>
        <p:txBody>
          <a:bodyPr>
            <a:normAutofit fontScale="90000"/>
          </a:bodyPr>
          <a:p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Table 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: Validation performance metrics of the YOLOv8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s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-pose model on the 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hermal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-IM D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ataset.</a:t>
            </a:r>
            <a:endParaRPr lang="en-US" altLang="en-GB" sz="311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248920" y="1249045"/>
          <a:ext cx="11828780" cy="5469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55"/>
                <a:gridCol w="1303655"/>
                <a:gridCol w="936625"/>
                <a:gridCol w="1113790"/>
                <a:gridCol w="1541780"/>
                <a:gridCol w="1048385"/>
                <a:gridCol w="1415415"/>
                <a:gridCol w="1351280"/>
                <a:gridCol w="1814195"/>
              </a:tblGrid>
              <a:tr h="44196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GB" altLang="en-US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BOX</a:t>
                      </a:r>
                      <a:endParaRPr lang="en-GB" altLang="en-US" sz="1800" b="1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>
                          <a:solidFill>
                            <a:schemeClr val="bg1"/>
                          </a:solidFill>
                        </a:rPr>
                        <a:t>POSE</a:t>
                      </a:r>
                      <a:endParaRPr lang="en-GB" altLang="en-US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65455">
                <a:tc v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581660"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3429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All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635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635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08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381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254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0.857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marL="3429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Abnormal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4495">
                <a:tc>
                  <a:txBody>
                    <a:bodyPr/>
                    <a:p>
                      <a:pPr marL="3429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Leg streching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3225">
                <a:tc>
                  <a:txBody>
                    <a:bodyPr/>
                    <a:p>
                      <a:pPr marL="3429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Lying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0.878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3860">
                <a:tc>
                  <a:txBody>
                    <a:bodyPr/>
                    <a:p>
                      <a:pPr marL="3429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Push-ups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0.861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0.861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0.733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3860">
                <a:tc>
                  <a:txBody>
                    <a:bodyPr/>
                    <a:p>
                      <a:pPr marL="3429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Sitting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751840">
                <a:tc>
                  <a:txBody>
                    <a:bodyPr/>
                    <a:p>
                      <a:pPr marL="3429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Sitting crosslegs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0.879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3860">
                <a:tc>
                  <a:txBody>
                    <a:bodyPr/>
                    <a:p>
                      <a:pPr marL="3429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Sit-ups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0.699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3860">
                <a:tc>
                  <a:txBody>
                    <a:bodyPr/>
                    <a:p>
                      <a:pPr marL="3429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Standing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1.000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1.000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2590">
                <a:tc>
                  <a:txBody>
                    <a:bodyPr/>
                    <a:p>
                      <a:pPr marL="3429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Walking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0.834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85" y="126365"/>
            <a:ext cx="11734165" cy="880110"/>
          </a:xfrm>
        </p:spPr>
        <p:txBody>
          <a:bodyPr>
            <a:normAutofit fontScale="90000"/>
          </a:bodyPr>
          <a:p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Table 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: Validation performance metrics of the YOLOv8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m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-pose model on the 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hermal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-IM D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ataset.</a:t>
            </a:r>
            <a:endParaRPr lang="en-US" altLang="en-GB" sz="311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248920" y="1249045"/>
          <a:ext cx="11828780" cy="5478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55"/>
                <a:gridCol w="1303655"/>
                <a:gridCol w="936625"/>
                <a:gridCol w="1113790"/>
                <a:gridCol w="1541780"/>
                <a:gridCol w="1048385"/>
                <a:gridCol w="1415415"/>
                <a:gridCol w="1351280"/>
                <a:gridCol w="1814195"/>
              </a:tblGrid>
              <a:tr h="42608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GB" altLang="en-US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BOX</a:t>
                      </a:r>
                      <a:endParaRPr lang="en-GB" altLang="en-US" sz="1800" b="1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>
                          <a:solidFill>
                            <a:schemeClr val="bg1"/>
                          </a:solidFill>
                        </a:rPr>
                        <a:t>POSE</a:t>
                      </a:r>
                      <a:endParaRPr lang="en-GB" altLang="en-US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69265">
                <a:tc v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56832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All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635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635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08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381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87045" indent="0" algn="ctr">
                        <a:spcBef>
                          <a:spcPts val="2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254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0.859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703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Abnormal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1.000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1.000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830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Leg streching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576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Lying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0.897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830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Push-ups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0.720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576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Sitting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75882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Sitting crosslegs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0.874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767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Sit-ups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0.704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640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Standing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1.000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1.000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0640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Walking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0.831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85" y="126365"/>
            <a:ext cx="11734165" cy="880110"/>
          </a:xfrm>
        </p:spPr>
        <p:txBody>
          <a:bodyPr>
            <a:normAutofit fontScale="90000"/>
          </a:bodyPr>
          <a:p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Table 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4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: Validation performance metrics of the YOLOv8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l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-pose model on the 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T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hermal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-IM D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ataset.</a:t>
            </a:r>
            <a:endParaRPr lang="en-US" altLang="en-GB" sz="311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248920" y="1249045"/>
          <a:ext cx="11828780" cy="5490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55"/>
                <a:gridCol w="1303655"/>
                <a:gridCol w="936625"/>
                <a:gridCol w="1113790"/>
                <a:gridCol w="1541780"/>
                <a:gridCol w="1048385"/>
                <a:gridCol w="1415415"/>
                <a:gridCol w="1351280"/>
                <a:gridCol w="1814195"/>
              </a:tblGrid>
              <a:tr h="44005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GB" altLang="en-US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BOX</a:t>
                      </a:r>
                      <a:endParaRPr lang="en-GB" altLang="en-US" sz="1800" b="1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800">
                          <a:solidFill>
                            <a:schemeClr val="bg1"/>
                          </a:solidFill>
                        </a:rPr>
                        <a:t>POSE</a:t>
                      </a:r>
                      <a:endParaRPr lang="en-GB" altLang="en-US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484505">
                <a:tc v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8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8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42100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All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9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0.862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2037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Abnormal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0.887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2100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Leg streching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973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Lying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2100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Push-ups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0.861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0.861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0.735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910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Sitting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78359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Sitting crosslegs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0.869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2100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Sit-ups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0.907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0.898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0.698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9100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Standing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1.000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1.000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19735">
                <a:tc>
                  <a:txBody>
                    <a:bodyPr/>
                    <a:p>
                      <a:pPr marL="39370" indent="0" algn="ctr">
                        <a:lnSpc>
                          <a:spcPct val="9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Walking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635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0.921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381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540" indent="0" algn="ctr">
                        <a:spcBef>
                          <a:spcPts val="7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0.845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15" y="199390"/>
            <a:ext cx="11671935" cy="513715"/>
          </a:xfrm>
        </p:spPr>
        <p:txBody>
          <a:bodyPr>
            <a:normAutofit fontScale="90000"/>
          </a:bodyPr>
          <a:p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Table 5: Comparison of Detection and Pose Estimation Performance Across Different YOLOv8-Pose Models on Thermal</a:t>
            </a:r>
            <a:r>
              <a:rPr lang="en-GB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-IM</a:t>
            </a:r>
            <a:r>
              <a:rPr lang="en-US" altLang="en-GB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 Dataset</a:t>
            </a:r>
            <a:endParaRPr lang="en-US" altLang="en-GB" sz="311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35280" y="4759325"/>
            <a:ext cx="11428095" cy="2098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YOLOv8 models (n, s, m, l) evaluated on thermal images for detection and pose estimation.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Object detection: high precision and recall, mAP@0.5 ≈ 0.98, mAP@0.5:0.95 ≈ 0.97 across all models.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Pose estimation: keypoint precision 0.93–0.96, mAP@0.5 ≈ 0.98, mAP@0.5:0.95 ≈ 0.85–0.86.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Shows strong performance for thermal human detection with varying model sizes.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  <p:custDataLst>
              <p:tags r:id="rId1"/>
            </p:custDataLst>
          </p:nvPr>
        </p:nvGraphicFramePr>
        <p:xfrm>
          <a:off x="336550" y="907415"/>
          <a:ext cx="11426825" cy="351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205"/>
                <a:gridCol w="1336040"/>
                <a:gridCol w="883285"/>
                <a:gridCol w="921385"/>
                <a:gridCol w="1586230"/>
                <a:gridCol w="1406525"/>
                <a:gridCol w="998220"/>
                <a:gridCol w="1275080"/>
                <a:gridCol w="1633855"/>
              </a:tblGrid>
              <a:tr h="37211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Model</a:t>
                      </a:r>
                      <a:endParaRPr lang="en-GB" altLang="en-US" sz="1600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BOX</a:t>
                      </a:r>
                      <a:endParaRPr lang="en-GB" altLang="en-US" sz="1600" b="1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POSE</a:t>
                      </a:r>
                      <a:endParaRPr lang="en-GB" altLang="en-US" sz="1600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29590">
                <a:tc v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745490"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2349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YOLOv8n-pose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08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08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444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444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190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63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61340"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1143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YOLOv8s-pose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08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08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444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444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190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63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763270"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080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YOLOv8m-pose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08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08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444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444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190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63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39115"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YOLOv8l-pose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08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71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508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444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444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190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298450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 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  <a:p>
                      <a:pPr marL="635" indent="0" algn="ctr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0.86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45720" marR="4572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720" y="174625"/>
            <a:ext cx="6358255" cy="659765"/>
          </a:xfrm>
        </p:spPr>
        <p:txBody>
          <a:bodyPr>
            <a:normAutofit fontScale="90000"/>
          </a:bodyPr>
          <a:p>
            <a:r>
              <a:rPr lang="en-US" altLang="en-US" sz="311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Qualitative Results – YOLOv8-Pose Performance</a:t>
            </a:r>
            <a:endParaRPr lang="en-US" altLang="en-US" sz="311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b="43122"/>
          <a:stretch>
            <a:fillRect/>
          </a:stretch>
        </p:blipFill>
        <p:spPr>
          <a:xfrm>
            <a:off x="6496050" y="0"/>
            <a:ext cx="5600700" cy="4293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t="56574"/>
          <a:stretch>
            <a:fillRect/>
          </a:stretch>
        </p:blipFill>
        <p:spPr>
          <a:xfrm>
            <a:off x="6496685" y="4170680"/>
            <a:ext cx="5599430" cy="26873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99720" y="1066800"/>
            <a:ext cx="6054090" cy="5606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altLang="en-US">
                <a:latin typeface="Calibri" panose="020F0502020204030204" charset="0"/>
                <a:cs typeface="Calibri" panose="020F0502020204030204" charset="0"/>
              </a:rPr>
              <a:t>F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igure displays thermal frames with original images, predicted poses, bounding boxes, class labels, and confidence scores (0.9769–0.9902).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 model accurately identifies challenging poses like Sit-ups, Push-ups, and Sitting crosslegs despite occlusions in thermal data.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Top confidence scores: Lying – 0.9902, Push-ups – 0.9895, Abnormal – 0.9878.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These results show the model’s strength in handling low-contrast thermal imagery, recognizing subtle human actions, and supporting reliable anomaly detection in surveillance contexts.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222250"/>
            <a:ext cx="11038840" cy="739140"/>
          </a:xfrm>
        </p:spPr>
        <p:txBody>
          <a:bodyPr>
            <a:normAutofit/>
          </a:bodyPr>
          <a:p>
            <a:r>
              <a:rPr lang="en-GB" altLang="en-US" sz="3555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Action R</a:t>
            </a:r>
            <a:r>
              <a:rPr lang="en-US" altLang="en-GB" sz="3555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ecognition</a:t>
            </a:r>
            <a:r>
              <a:rPr lang="en-GB" altLang="en-US" sz="3555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 Video Demo:</a:t>
            </a:r>
            <a:endParaRPr lang="en-GB" altLang="en-US" sz="3555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282f0ab2a1284b5e871a119b22953006.gif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88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771140" y="1075690"/>
            <a:ext cx="6602095" cy="46107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770505" y="5922010"/>
            <a:ext cx="6602095" cy="415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GB" altLang="en-US" sz="2400" b="1">
                <a:latin typeface="Calibri" panose="020F0502020204030204" charset="0"/>
                <a:cs typeface="Calibri" panose="020F0502020204030204" charset="0"/>
              </a:rPr>
              <a:t>Human Action Recognition in Thermal Video</a:t>
            </a:r>
            <a:endParaRPr lang="en-GB" altLang="en-US" sz="24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1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" y="175260"/>
            <a:ext cx="11714480" cy="525145"/>
          </a:xfrm>
        </p:spPr>
        <p:txBody>
          <a:bodyPr>
            <a:normAutofit fontScale="90000"/>
          </a:bodyPr>
          <a:p>
            <a:r>
              <a:rPr lang="en-US" altLang="en-GB" sz="3555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YOLOv8n-Pose Model Evaluation Results for Anomaly Detection</a:t>
            </a:r>
            <a:endParaRPr lang="en-US" altLang="en-GB" sz="3555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27" name="Image 127"/>
          <p:cNvPicPr/>
          <p:nvPr/>
        </p:nvPicPr>
        <p:blipFill>
          <a:blip r:embed="rId1" cstate="print"/>
          <a:srcRect r="-1232"/>
          <a:stretch>
            <a:fillRect/>
          </a:stretch>
        </p:blipFill>
        <p:spPr>
          <a:xfrm>
            <a:off x="127000" y="859790"/>
            <a:ext cx="6364605" cy="439293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6365" y="5395595"/>
            <a:ext cx="6160135" cy="1338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 sz="1600"/>
              <a:t>The model achieved 98% accuracy in correctly identifying both Abnormal and Normal classes.</a:t>
            </a:r>
            <a:endParaRPr lang="en-US" altLang="en-GB" sz="160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 sz="160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 sz="1600"/>
              <a:t>It struggled with the Background class, misclassifying 79% of its instances as Abnormal.</a:t>
            </a:r>
            <a:endParaRPr lang="en-US" altLang="en-GB" sz="1600"/>
          </a:p>
        </p:txBody>
      </p:sp>
      <p:pic>
        <p:nvPicPr>
          <p:cNvPr id="126" name="Image 1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7480" y="859790"/>
            <a:ext cx="5683885" cy="2310765"/>
          </a:xfrm>
          <a:prstGeom prst="rect">
            <a:avLst/>
          </a:prstGeom>
        </p:spPr>
      </p:pic>
      <p:pic>
        <p:nvPicPr>
          <p:cNvPr id="125" name="Image 1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7480" y="3535045"/>
            <a:ext cx="5683885" cy="29108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91605" y="6445885"/>
            <a:ext cx="5493385" cy="288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Fig: Model performance metrics </a:t>
            </a:r>
            <a:endParaRPr lang="en-US" altLang="en-GB" sz="16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507480" y="3138805"/>
            <a:ext cx="5478145" cy="359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Fig. </a:t>
            </a:r>
            <a:r>
              <a:rPr lang="en-US" altLang="en-GB" sz="1600">
                <a:latin typeface="Calibri" panose="020F0502020204030204" charset="0"/>
                <a:cs typeface="Calibri" panose="020F0502020204030204" charset="0"/>
              </a:rPr>
              <a:t>Training and validation loss curves </a:t>
            </a:r>
            <a:r>
              <a:rPr lang="en-US" altLang="en-GB" sz="1200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GB" altLang="en-US" sz="12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15" y="96520"/>
            <a:ext cx="11544300" cy="539115"/>
          </a:xfrm>
        </p:spPr>
        <p:txBody>
          <a:bodyPr>
            <a:normAutofit fontScale="90000"/>
          </a:bodyPr>
          <a:p>
            <a:r>
              <a:rPr lang="en-US" altLang="en-GB" sz="3555">
                <a:solidFill>
                  <a:srgbClr val="FF0000"/>
                </a:solidFill>
              </a:rPr>
              <a:t>Evaluation results of YOLOv8n-Pose on the </a:t>
            </a:r>
            <a:r>
              <a:rPr lang="en-GB" altLang="en-US" sz="3555">
                <a:solidFill>
                  <a:srgbClr val="FF0000"/>
                </a:solidFill>
              </a:rPr>
              <a:t>T</a:t>
            </a:r>
            <a:r>
              <a:rPr lang="en-US" altLang="en-GB" sz="3555">
                <a:solidFill>
                  <a:srgbClr val="FF0000"/>
                </a:solidFill>
              </a:rPr>
              <a:t>hermal</a:t>
            </a:r>
            <a:r>
              <a:rPr lang="en-GB" altLang="en-US" sz="3555">
                <a:solidFill>
                  <a:srgbClr val="FF0000"/>
                </a:solidFill>
              </a:rPr>
              <a:t>-IM</a:t>
            </a:r>
            <a:r>
              <a:rPr lang="en-US" altLang="en-GB" sz="3555">
                <a:solidFill>
                  <a:srgbClr val="FF0000"/>
                </a:solidFill>
              </a:rPr>
              <a:t> validation set.</a:t>
            </a:r>
            <a:endParaRPr lang="en-US" altLang="en-GB" sz="3555">
              <a:solidFill>
                <a:srgbClr val="FF0000"/>
              </a:solidFill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  <p:custDataLst>
              <p:tags r:id="rId1"/>
            </p:custDataLst>
          </p:nvPr>
        </p:nvGraphicFramePr>
        <p:xfrm>
          <a:off x="336550" y="780415"/>
          <a:ext cx="11442700" cy="319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110"/>
                <a:gridCol w="1337945"/>
                <a:gridCol w="884555"/>
                <a:gridCol w="922655"/>
                <a:gridCol w="1588135"/>
                <a:gridCol w="1408430"/>
                <a:gridCol w="1000125"/>
                <a:gridCol w="1276350"/>
                <a:gridCol w="1636395"/>
              </a:tblGrid>
              <a:tr h="50228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Model</a:t>
                      </a:r>
                      <a:endParaRPr lang="en-GB" altLang="en-US" sz="1600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 b="1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BOX</a:t>
                      </a:r>
                      <a:endParaRPr lang="en-GB" altLang="en-US" sz="1600" b="1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bg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POSE</a:t>
                      </a:r>
                      <a:endParaRPr lang="en-GB" altLang="en-US" sz="1600">
                        <a:solidFill>
                          <a:schemeClr val="bg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548005">
                <a:tc vMerge="1"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Precision</a:t>
                      </a:r>
                      <a:endParaRPr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444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Recall</a:t>
                      </a:r>
                      <a:endParaRPr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317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</a:t>
                      </a:r>
                      <a:endParaRPr lang="en-GB"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1905" indent="0" algn="ctr">
                        <a:spcBef>
                          <a:spcPts val="800"/>
                        </a:spcBef>
                        <a:spcAft>
                          <a:spcPct val="0"/>
                        </a:spcAft>
                      </a:pPr>
                      <a:r>
                        <a:rPr lang="en-GB" sz="1600" b="1">
                          <a:solidFill>
                            <a:schemeClr val="bg1"/>
                          </a:solidFill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mAP@0.5-0.95</a:t>
                      </a:r>
                      <a:endParaRPr lang="en-GB" sz="1600" b="1">
                        <a:solidFill>
                          <a:schemeClr val="bg1"/>
                        </a:solidFill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772160">
                <a:tc>
                  <a:txBody>
                    <a:bodyPr/>
                    <a:p>
                      <a:pPr marL="77470" indent="0" algn="ctr">
                        <a:spcBef>
                          <a:spcPts val="600"/>
                        </a:spcBef>
                        <a:spcAft>
                          <a:spcPct val="0"/>
                        </a:spcAft>
                      </a:pPr>
                      <a:r>
                        <a:rPr sz="1600" b="1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All</a:t>
                      </a:r>
                      <a:endParaRPr sz="1600" b="1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0.987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1435" indent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0.932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0.959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0.980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1435" indent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0.848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81660">
                <a:tc>
                  <a:txBody>
                    <a:bodyPr/>
                    <a:p>
                      <a:pPr marL="77470" indent="0" algn="ctr"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Abnormal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1435" indent="0" algn="ctr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0.918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0.955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0.983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1435" indent="0" algn="ctr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0.824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789305">
                <a:tc>
                  <a:txBody>
                    <a:bodyPr/>
                    <a:p>
                      <a:pPr marL="77470" indent="0" algn="ctr">
                        <a:spcBef>
                          <a:spcPts val="5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Normal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0.991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1435" indent="0" algn="ctr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080" indent="0" algn="ctr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0.946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0.963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715" indent="0" algn="ctr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0.978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 marL="51435" indent="0" algn="ctr">
                        <a:lnSpc>
                          <a:spcPct val="11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</a:pPr>
                      <a:r>
                        <a:rPr sz="1600">
                          <a:latin typeface="Calibri" panose="020F0502020204030204" charset="0"/>
                          <a:ea typeface="Times New Roman" panose="02020603050405020304"/>
                          <a:cs typeface="Calibri" panose="020F0502020204030204" charset="0"/>
                        </a:rPr>
                        <a:t>0.871</a:t>
                      </a:r>
                      <a:endParaRPr sz="1600">
                        <a:latin typeface="Calibri" panose="020F0502020204030204" charset="0"/>
                        <a:ea typeface="Times New Roman" panose="02020603050405020304"/>
                        <a:cs typeface="Calibri" panose="020F0502020204030204" charset="0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234315" y="4322445"/>
            <a:ext cx="11544300" cy="2024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 model achieved keypoint mAP of 0.980 at IoU@0.5 and 0.848 at IoU@0.5:0.95.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For bounding boxes, it reached 0.987 at IoU@0.5 and 0.972 at IoU@0.5:0.95.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Consistent per-class results across Abnormal and Normal categories show strong robustness in thermal imaging conditions.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365125"/>
            <a:ext cx="11712575" cy="454660"/>
          </a:xfrm>
        </p:spPr>
        <p:txBody>
          <a:bodyPr>
            <a:normAutofit fontScale="90000"/>
          </a:bodyPr>
          <a:p>
            <a:pPr algn="ctr"/>
            <a:r>
              <a:rPr lang="en-IN" sz="3555" b="1" spc="-1" dirty="0">
                <a:solidFill>
                  <a:srgbClr val="FF0000"/>
                </a:solidFill>
                <a:latin typeface="Calibri" panose="020F0502020204030204" charset="0"/>
                <a:ea typeface="Noto Sans CJK SC"/>
                <a:cs typeface="Calibri" panose="020F0502020204030204" charset="0"/>
                <a:sym typeface="+mn-ea"/>
              </a:rPr>
              <a:t>Introduction</a:t>
            </a:r>
            <a:endParaRPr lang="en-IN" altLang="en-US" sz="3555" b="1" spc="-1" dirty="0">
              <a:solidFill>
                <a:srgbClr val="FF0000"/>
              </a:solidFill>
              <a:latin typeface="Calibri" panose="020F0502020204030204" charset="0"/>
              <a:ea typeface="Noto Sans CJK SC"/>
              <a:cs typeface="Calibri" panose="020F0502020204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38455" y="819150"/>
            <a:ext cx="5757545" cy="538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Thermal imaging captures heat signatures instead of visible light, enabling vision in dark or low-visibility environments.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This project uses thermal frames to identify human actions and anomalies through pose-based analysis.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 goal is to build a robust, privacy-preserving system for real-time monitoring in surveillance, healthcare, and safety applications.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 b="1" i="1">
                <a:latin typeface="Calibri" panose="020F0502020204030204" charset="0"/>
                <a:cs typeface="Calibri" panose="020F0502020204030204" charset="0"/>
              </a:rPr>
              <a:t>Visible Image:</a:t>
            </a:r>
            <a:r>
              <a:rPr lang="en-US" altLang="en-GB" b="1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Captures reflected light in the 0.4–0.7 </a:t>
            </a: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µ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m range, showing color and texture, but depends on lighting and struggles in darkness.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 b="1" i="1">
                <a:latin typeface="Calibri" panose="020F0502020204030204" charset="0"/>
                <a:cs typeface="Calibri" panose="020F0502020204030204" charset="0"/>
              </a:rPr>
              <a:t>Thermal Image: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 Captures infrared radiation (8–15 </a:t>
            </a: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µ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m) emitted by objects, showing heat patterns and working well in low-light or obscured environments.</a:t>
            </a:r>
            <a:endParaRPr lang="en-GB" altLang="en-US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893685" y="3365500"/>
            <a:ext cx="2143125" cy="244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 sz="1600"/>
              <a:t>Fig.1 Visible image</a:t>
            </a:r>
            <a:endParaRPr lang="en-GB" altLang="en-US" sz="1600"/>
          </a:p>
        </p:txBody>
      </p:sp>
      <p:pic>
        <p:nvPicPr>
          <p:cNvPr id="8" name="Picture 7" descr="sensors-23-00092-g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5245" y="3747770"/>
            <a:ext cx="5452745" cy="2727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893050" y="6475095"/>
            <a:ext cx="2143760" cy="273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 sz="1600"/>
              <a:t>Fig.2 Thermal Image</a:t>
            </a:r>
            <a:endParaRPr lang="en-GB" altLang="en-US" sz="1600"/>
          </a:p>
        </p:txBody>
      </p:sp>
      <p:pic>
        <p:nvPicPr>
          <p:cNvPr id="10" name="Picture 9" descr="applsci-12-01225-g0A3a"/>
          <p:cNvPicPr>
            <a:picLocks noChangeAspect="1"/>
          </p:cNvPicPr>
          <p:nvPr/>
        </p:nvPicPr>
        <p:blipFill>
          <a:blip r:embed="rId2"/>
          <a:srcRect l="48906" r="2993"/>
          <a:stretch>
            <a:fillRect/>
          </a:stretch>
        </p:blipFill>
        <p:spPr>
          <a:xfrm>
            <a:off x="6404610" y="928370"/>
            <a:ext cx="5454015" cy="24371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1105" y="-10160"/>
            <a:ext cx="5778500" cy="684403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27000" y="95885"/>
            <a:ext cx="5968365" cy="1045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 sz="320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Pose Detection Results with Confidence Scores</a:t>
            </a:r>
            <a:endParaRPr lang="en-US" altLang="en-GB" sz="320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127000" y="1407160"/>
            <a:ext cx="6174740" cy="5426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GB" altLang="en-US">
                <a:latin typeface="Calibri" panose="020F0502020204030204" charset="0"/>
                <a:cs typeface="Calibri" panose="020F0502020204030204" charset="0"/>
              </a:rPr>
              <a:t>Figure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 presents original and predicted thermal frames with corresponding pose keypoints, class labels, and confidence scores.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 model achieves high confidence levels, ranging from 0.8797 to 0.9742, across both Abnormal and Normal activities.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 integration of pose estimation notably improves the model’s accuracy and reliability in identifying anomalous human behavior.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These results demonstrate the model’s strong potential for real-world thermal surveillance and anomaly detection applications.</a:t>
            </a:r>
            <a:endParaRPr lang="en-GB" altLang="en-US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390"/>
          </a:xfrm>
        </p:spPr>
        <p:txBody>
          <a:bodyPr>
            <a:normAutofit/>
          </a:bodyPr>
          <a:p>
            <a:r>
              <a:rPr lang="en-GB" altLang="en-US" sz="320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Conclusion</a:t>
            </a:r>
            <a:endParaRPr lang="en-GB" altLang="en-US" sz="320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23240" y="1072515"/>
            <a:ext cx="11222990" cy="5487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/>
              <a:t>The YOLOv8-Pose models proved highly effective for thermal-based human action recognition and anomaly detection using the custom IM-Thermal dataset.</a:t>
            </a:r>
            <a:endParaRPr lang="en-US" altLang="en-GB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/>
              <a:t>Among all variants, YOLOv8n-pose offered the best trade-off between accuracy and computational cost, making it ideal for real-time and resource-limited environments.</a:t>
            </a:r>
            <a:endParaRPr lang="en-US" altLang="en-GB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/>
              <a:t>The model achieved excellent results with mAP@0.5 ≈ 0.98 and mAP@0.5:0.95 ≈ 0.96–0.97 for both bounding box and keypoint detection tasks.</a:t>
            </a:r>
            <a:endParaRPr lang="en-US" altLang="en-GB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/>
              <a:t>For anomaly detection, the model accurately separated normal (0.99 mAP@0.5) and abnormal (0.98 mAP@0.5) actions, while maintaining strong pose estimation performance.</a:t>
            </a:r>
            <a:endParaRPr lang="en-US" altLang="en-GB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/>
              <a:t>These outcomes demonstrate that thermal imaging combined with pose estimation offers a privacy-preserving, real-time solution for monitoring human </a:t>
            </a:r>
            <a:r>
              <a:rPr lang="en-GB" altLang="en-US"/>
              <a:t>Action</a:t>
            </a:r>
            <a:r>
              <a:rPr lang="en-US" altLang="en-GB"/>
              <a:t> across diverse environments.</a:t>
            </a:r>
            <a:endParaRPr lang="en-US" altLang="en-GB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altLang="en-GB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altLang="en-GB"/>
              <a:t>Future plans include collecting more data and conducting extensive experiments with various Human Pose Estimation (HPE) models.</a:t>
            </a:r>
            <a:endParaRPr lang="en-US" alt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0" y="95885"/>
            <a:ext cx="11616055" cy="374015"/>
          </a:xfrm>
        </p:spPr>
        <p:txBody>
          <a:bodyPr>
            <a:normAutofit fontScale="90000"/>
          </a:bodyPr>
          <a:p>
            <a:r>
              <a:rPr lang="en-GB" altLang="en-US" sz="3555">
                <a:solidFill>
                  <a:srgbClr val="FF0000"/>
                </a:solidFill>
              </a:rPr>
              <a:t>Published Papers</a:t>
            </a:r>
            <a:endParaRPr lang="en-GB" altLang="en-US" sz="3555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155575" y="661035"/>
          <a:ext cx="11758295" cy="1110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940"/>
                <a:gridCol w="6794500"/>
                <a:gridCol w="391985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S. NO.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Paper Title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/>
                        <a:t>Paper Link</a:t>
                      </a:r>
                      <a:endParaRPr lang="en-GB" altLang="en-US"/>
                    </a:p>
                  </a:txBody>
                  <a:tcPr/>
                </a:tc>
              </a:tr>
              <a:tr h="7448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2000"/>
                        <a:t>1.</a:t>
                      </a:r>
                      <a:endParaRPr lang="en-GB" altLang="en-US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2000">
                          <a:sym typeface="+mn-ea"/>
                        </a:rPr>
                        <a:t>Human Pose Estimation in Thermal Frames using Deep Learning Techniques</a:t>
                      </a:r>
                      <a:endParaRPr lang="en-US" altLang="en-GB" sz="2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GB" sz="2000">
                          <a:hlinkClick r:id="rId2" tooltip="" action="ppaction://hlinkfile"/>
                          <a:hlinkMouseOver r:id="" action="ppaction://hlinkshowjump?jump=nextslide"/>
                        </a:rPr>
                        <a:t>https://ijisae.org/index.php/IJISAE/article/view/7845</a:t>
                      </a:r>
                      <a:endParaRPr lang="en-US" altLang="en-GB" sz="2000">
                        <a:hlinkClick r:id="rId2" tooltip="" action="ppaction://hlinkfile"/>
                        <a:hlinkMouseOver r:id="" action="ppaction://hlinkshowjump?jump=nextslide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297815" y="6286500"/>
            <a:ext cx="11616055" cy="445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 sz="1400">
                <a:solidFill>
                  <a:schemeClr val="tx1"/>
                </a:solidFill>
              </a:rPr>
              <a:t>[</a:t>
            </a:r>
            <a:r>
              <a:rPr lang="en-GB" altLang="en-US" sz="1400" b="1">
                <a:solidFill>
                  <a:schemeClr val="tx1"/>
                </a:solidFill>
              </a:rPr>
              <a:t>1]  </a:t>
            </a:r>
            <a:r>
              <a:rPr lang="en-US" altLang="en-GB" sz="1400" b="1">
                <a:solidFill>
                  <a:schemeClr val="tx1"/>
                </a:solidFill>
              </a:rPr>
              <a:t>Dhananjay kumar Prasad. (2024). Human Pose Estimation in Thermal Frames using Deep Learning Techniques. International Journal of Intelligent Systems and Applications in Engineering, 12(23s), 3713.</a:t>
            </a:r>
            <a:endParaRPr lang="en-US" altLang="en-GB" sz="1400" b="1">
              <a:solidFill>
                <a:schemeClr val="tx1"/>
              </a:solidFill>
            </a:endParaRPr>
          </a:p>
        </p:txBody>
      </p:sp>
      <p:pic>
        <p:nvPicPr>
          <p:cNvPr id="6" name="Picture 5" descr="Screenshot (87)"/>
          <p:cNvPicPr>
            <a:picLocks noChangeAspect="1"/>
          </p:cNvPicPr>
          <p:nvPr/>
        </p:nvPicPr>
        <p:blipFill>
          <a:blip r:embed="rId3"/>
          <a:srcRect l="20786" t="19881" r="22078" b="5911"/>
          <a:stretch>
            <a:fillRect/>
          </a:stretch>
        </p:blipFill>
        <p:spPr>
          <a:xfrm>
            <a:off x="1186815" y="1839595"/>
            <a:ext cx="9399905" cy="44227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07" y="201507"/>
            <a:ext cx="11407140" cy="657013"/>
          </a:xfrm>
        </p:spPr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Reference:</a:t>
            </a:r>
            <a:endParaRPr lang="en-US" sz="3200" dirty="0" smtClean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90600"/>
            <a:ext cx="11480800" cy="4877647"/>
          </a:xfrm>
        </p:spPr>
        <p:txBody>
          <a:bodyPr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 smtClean="0">
                <a:latin typeface="Calibri" panose="020F0502020204030204" charset="0"/>
                <a:cs typeface="Calibri" panose="020F0502020204030204" charset="0"/>
              </a:rPr>
              <a:t>[1]</a:t>
            </a:r>
            <a:r>
              <a:rPr lang="en-GB" altLang="en-US" sz="1600" dirty="0" smtClean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sz="1600" dirty="0" smtClean="0">
                <a:latin typeface="Calibri" panose="020F0502020204030204" charset="0"/>
                <a:cs typeface="Calibri" panose="020F0502020204030204" charset="0"/>
              </a:rPr>
              <a:t>J. Smith, P. Loncomilla and J. Ruiz-Del-Solar, "Human Pose Estimation Using Thermal Images," in IEEE Access, vol. 11, pp. 35352-35370, 2023, doi: 10.1109/ACCESS.2023.3264714.</a:t>
            </a:r>
            <a:endParaRPr lang="en-US" sz="16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GB" altLang="en-US" sz="1600" dirty="0" smtClean="0">
                <a:latin typeface="Calibri" panose="020F0502020204030204" charset="0"/>
                <a:cs typeface="Calibri" panose="020F0502020204030204" charset="0"/>
              </a:rPr>
              <a:t>[2] I. -C. Chen, C. -J. Wang, C. -K. Wen and S. -J. Tzou, "Multi-Person Pose Estimation Using Thermal Images," in IEEE Access, vol. 8, pp. 174964-174971, 2020, doi: 10.1109/ACCESS.2020.3025413.</a:t>
            </a:r>
            <a:endParaRPr lang="en-GB" altLang="en-US" sz="16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>
                <a:latin typeface="Calibri" panose="020F0502020204030204" charset="0"/>
                <a:cs typeface="Calibri" panose="020F0502020204030204" charset="0"/>
                <a:sym typeface="+mn-ea"/>
              </a:rPr>
              <a:t>[3] </a:t>
            </a:r>
            <a:r>
              <a:rPr sz="1600">
                <a:latin typeface="Calibri" panose="020F0502020204030204" charset="0"/>
                <a:cs typeface="Calibri" panose="020F0502020204030204" charset="0"/>
                <a:sym typeface="+mn-ea"/>
              </a:rPr>
              <a:t>Liu, S., Huang, X., Fu, N., Li, C., Su, Z., &amp; Ostadabbas, S. (2022). Simultaneously-collected multimodal lying pose dataset: Enabling in-bed human pose monitoring. IEEE Transactions on Pattern Analysis and Machine Intelligence, 45(1), 1106-1118.</a:t>
            </a:r>
            <a:endParaRPr lang="en-GB" altLang="en-US" sz="16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GB" altLang="en-US" sz="1600" dirty="0" smtClean="0">
                <a:latin typeface="Calibri" panose="020F0502020204030204" charset="0"/>
                <a:cs typeface="Calibri" panose="020F0502020204030204" charset="0"/>
              </a:rPr>
              <a:t>[4] A. Kuzdeuov, D. Taratynova, A. Tleuliyev and H. A. Varol, "OpenThermalPose: An Open-Source Annotated Thermal Human Pose Dataset and Initial YOLOv8-Pose Baselines," 2024 IEEE 18th International Conference on Automatic Face and Gesture Recognition (FG), Istanbul, Turkiye, 2024, pp. 1-8, doi: 10.1109/FG59268.2024.10581992.</a:t>
            </a:r>
            <a:endParaRPr lang="en-GB" altLang="en-US" sz="16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0" indent="0" algn="just">
              <a:buNone/>
            </a:pPr>
            <a:r>
              <a:rPr lang="en-GB" altLang="en-US" sz="1600" dirty="0" smtClean="0">
                <a:latin typeface="Calibri" panose="020F0502020204030204" charset="0"/>
                <a:cs typeface="Calibri" panose="020F0502020204030204" charset="0"/>
              </a:rPr>
              <a:t>[5] </a:t>
            </a:r>
            <a:r>
              <a:rPr lang="en-US" altLang="en-GB" sz="1600" dirty="0" smtClean="0">
                <a:latin typeface="Calibri" panose="020F0502020204030204" charset="0"/>
                <a:cs typeface="Calibri" panose="020F0502020204030204" charset="0"/>
              </a:rPr>
              <a:t>Z. Tang, W. Ye, W. Ma, and H. Zhao, “What happened 3 seconds ago? inferring the</a:t>
            </a:r>
            <a:r>
              <a:rPr lang="en-GB" altLang="en-US" sz="1600" dirty="0" smtClean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GB" sz="1600" dirty="0" smtClean="0">
                <a:latin typeface="Calibri" panose="020F0502020204030204" charset="0"/>
                <a:cs typeface="Calibri" panose="020F0502020204030204" charset="0"/>
              </a:rPr>
              <a:t>past with thermal imaging,” in Proceedings of the IEEE/CVF Conference on Computer</a:t>
            </a:r>
            <a:r>
              <a:rPr lang="en-GB" altLang="en-US" sz="1600" dirty="0" smtClean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GB" sz="1600" dirty="0" smtClean="0">
                <a:latin typeface="Calibri" panose="020F0502020204030204" charset="0"/>
                <a:cs typeface="Calibri" panose="020F0502020204030204" charset="0"/>
              </a:rPr>
              <a:t>Vision and Pattern Recognition (CVPR), 2023, pp. 17 111–17 120.</a:t>
            </a:r>
            <a:endParaRPr lang="en-US" altLang="en-GB" sz="1600" dirty="0" smtClean="0">
              <a:latin typeface="Calibri" panose="020F0502020204030204" charset="0"/>
              <a:cs typeface="Calibri" panose="020F0502020204030204" charset="0"/>
            </a:endParaRPr>
          </a:p>
          <a:p>
            <a:pPr marL="0" indent="0" algn="just">
              <a:buNone/>
            </a:pPr>
            <a:r>
              <a:rPr lang="en-GB" altLang="en-US" sz="1600" dirty="0" smtClean="0">
                <a:latin typeface="Calibri" panose="020F0502020204030204" charset="0"/>
                <a:cs typeface="Calibri" panose="020F0502020204030204" charset="0"/>
              </a:rPr>
              <a:t>[6]</a:t>
            </a:r>
            <a:r>
              <a:rPr lang="en-US" altLang="en-GB" sz="1600" dirty="0" smtClean="0">
                <a:latin typeface="Calibri" panose="020F0502020204030204" charset="0"/>
                <a:cs typeface="Calibri" panose="020F0502020204030204" charset="0"/>
              </a:rPr>
              <a:t>Srihari P and D. J., </a:t>
            </a:r>
            <a:r>
              <a:rPr lang="en-US" altLang="en-GB" sz="16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Oct. 2022</a:t>
            </a:r>
            <a:r>
              <a:rPr lang="en-GB" altLang="en-US" sz="16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GB" sz="1600" dirty="0" smtClean="0">
                <a:latin typeface="Calibri" panose="020F0502020204030204" charset="0"/>
                <a:cs typeface="Calibri" panose="020F0502020204030204" charset="0"/>
              </a:rPr>
              <a:t>“Spatio-Temporal Information for Action Recognition in Thermal Video Using Deep Learning Model”, IJECES, vol. 13, no. 8, pp. 669-680, .</a:t>
            </a:r>
            <a:endParaRPr lang="en-US" altLang="en-GB" sz="1600" dirty="0" smtClean="0">
              <a:latin typeface="Calibri" panose="020F0502020204030204" charset="0"/>
              <a:cs typeface="Calibri" panose="020F0502020204030204" charset="0"/>
            </a:endParaRPr>
          </a:p>
          <a:p>
            <a:pPr algn="just"/>
            <a:endParaRPr lang="en-US" sz="1600" dirty="0" smtClean="0">
              <a:latin typeface="Calibri" panose="020F0502020204030204" charset="0"/>
              <a:cs typeface="Calibri" panose="020F0502020204030204" charset="0"/>
            </a:endParaRPr>
          </a:p>
          <a:p>
            <a:pPr algn="just"/>
            <a:endParaRPr lang="en-US" sz="1600" dirty="0" smtClean="0">
              <a:latin typeface="Calibri" panose="020F0502020204030204" charset="0"/>
              <a:cs typeface="Calibri" panose="020F0502020204030204" charset="0"/>
            </a:endParaRPr>
          </a:p>
          <a:p>
            <a:pPr algn="just"/>
            <a:endParaRPr lang="en-US" sz="1600" dirty="0" smtClean="0">
              <a:latin typeface="Calibri" panose="020F0502020204030204" charset="0"/>
              <a:cs typeface="Calibri" panose="020F0502020204030204" charset="0"/>
            </a:endParaRPr>
          </a:p>
          <a:p>
            <a:pPr algn="just"/>
            <a:endParaRPr lang="en-US" sz="1600" dirty="0" smtClean="0">
              <a:latin typeface="Calibri" panose="020F0502020204030204" charset="0"/>
              <a:cs typeface="Calibri" panose="020F0502020204030204" charset="0"/>
            </a:endParaRPr>
          </a:p>
          <a:p>
            <a:pPr algn="just"/>
            <a:endParaRPr lang="en-US" sz="1600" dirty="0" smtClean="0"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607" y="2209800"/>
            <a:ext cx="11622193" cy="1784773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GB" altLang="en-US" sz="80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			</a:t>
            </a:r>
            <a:r>
              <a:rPr lang="en-US" sz="80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Calibri" panose="020F0502020204030204" charset="0"/>
                <a:cs typeface="Calibri" panose="020F0502020204030204" charset="0"/>
                <a:sym typeface="+mn-ea"/>
              </a:rPr>
              <a:t>THANK YOU</a:t>
            </a:r>
            <a:endParaRPr lang="en-US" sz="8000" b="1" dirty="0" smtClean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</p:spPr>
        <p:txBody>
          <a:bodyPr/>
          <a:p>
            <a:r>
              <a:rPr lang="en-US" dirty="0">
                <a:sym typeface="+mn-ea"/>
              </a:rPr>
              <a:t>                          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</a:t>
            </a:r>
            <a:r>
              <a:rPr lang="en-US" sz="32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GB" altLang="en-US" sz="3200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Project Description</a:t>
            </a:r>
            <a:endParaRPr lang="en-GB" altLang="en-US" sz="3200" b="1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770755"/>
          </a:xfrm>
        </p:spPr>
        <p:txBody>
          <a:bodyPr>
            <a:noAutofit/>
          </a:bodyPr>
          <a:p>
            <a:pPr>
              <a:lnSpc>
                <a:spcPct val="100000"/>
              </a:lnSpc>
              <a:buSzPct val="150000"/>
            </a:pPr>
            <a:r>
              <a:rPr lang="en-US" altLang="en-GB" sz="2000">
                <a:latin typeface="Calibri" panose="020F0502020204030204" charset="0"/>
                <a:cs typeface="Calibri" panose="020F0502020204030204" charset="0"/>
              </a:rPr>
              <a:t>The project focuses on human action recognition and anomaly detection using thermal frames, reliable even in low-light or obstructed environments.</a:t>
            </a:r>
            <a:endParaRPr lang="en-US" altLang="en-GB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buSzPct val="150000"/>
            </a:pPr>
            <a:endParaRPr lang="en-US" altLang="en-GB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buSzPct val="150000"/>
            </a:pPr>
            <a:r>
              <a:rPr lang="en-US" altLang="en-GB" sz="2000">
                <a:latin typeface="Calibri" panose="020F0502020204030204" charset="0"/>
                <a:cs typeface="Calibri" panose="020F0502020204030204" charset="0"/>
              </a:rPr>
              <a:t>A YOLOv8-Pose model is used to detect humans and estimate 17 keypoints per person, capturing posture and motion effectively.</a:t>
            </a:r>
            <a:endParaRPr lang="en-US" altLang="en-GB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buSzPct val="150000"/>
            </a:pPr>
            <a:endParaRPr lang="en-US" altLang="en-GB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buSzPct val="150000"/>
            </a:pPr>
            <a:r>
              <a:rPr lang="en-US" altLang="en-GB" sz="2000">
                <a:latin typeface="Calibri" panose="020F0502020204030204" charset="0"/>
                <a:cs typeface="Calibri" panose="020F0502020204030204" charset="0"/>
              </a:rPr>
              <a:t>A custom thermal frame dataset was created with bounding boxes, keypoints, and nine action classes such as Walking, Sitting, Push-ups, Lying, and Abnormal.</a:t>
            </a:r>
            <a:endParaRPr lang="en-US" altLang="en-GB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00000"/>
              </a:lnSpc>
              <a:buSzPct val="150000"/>
            </a:pPr>
            <a:endParaRPr lang="en-US" altLang="en-GB" sz="20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30000"/>
              </a:lnSpc>
              <a:buSzPct val="150000"/>
            </a:pPr>
            <a:r>
              <a:rPr lang="en-US" altLang="en-GB" sz="2000">
                <a:latin typeface="Calibri" panose="020F0502020204030204" charset="0"/>
                <a:cs typeface="Calibri" panose="020F0502020204030204" charset="0"/>
              </a:rPr>
              <a:t>The system classifies normal and abnormal actions in real time, supporting applications in surveillance, healthcare, defense, and industrial safety.</a:t>
            </a:r>
            <a:endParaRPr lang="en-US" altLang="en-GB" sz="20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295" y="205740"/>
            <a:ext cx="11152505" cy="614045"/>
          </a:xfrm>
        </p:spPr>
        <p:txBody>
          <a:bodyPr>
            <a:normAutofit/>
          </a:bodyPr>
          <a:p>
            <a:pPr algn="ctr"/>
            <a:r>
              <a:rPr lang="en-GB" altLang="en-US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Problem Statement</a:t>
            </a:r>
            <a:endParaRPr lang="en-GB" altLang="en-US" sz="311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1930" y="1135380"/>
            <a:ext cx="5894705" cy="4798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Most existing human pose datasets rely on </a:t>
            </a:r>
            <a:r>
              <a:rPr lang="en-GB" altLang="en-US">
                <a:latin typeface="Calibri" panose="020F0502020204030204" charset="0"/>
                <a:cs typeface="Calibri" panose="020F0502020204030204" charset="0"/>
              </a:rPr>
              <a:t>Visible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 or grayscale images within the visible spectrum (0.4–0.7 </a:t>
            </a: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µ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m).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 visible domain is limited by low-light conditions and privacy risks in sensitive environments.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Thermal cameras, operating in longer wavelengths (up to 15 </a:t>
            </a: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µ</a:t>
            </a: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m), remain unaffected by illumination changes.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4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They also enhance privacy by recording only heat signatures instead of identifiable visual details.</a:t>
            </a:r>
            <a:endParaRPr lang="en-GB" altLang="en-US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Picture 5" descr="Thermal-Radiation-On-The-Electromagnetic-Spectrum"/>
          <p:cNvPicPr>
            <a:picLocks noChangeAspect="1"/>
          </p:cNvPicPr>
          <p:nvPr/>
        </p:nvPicPr>
        <p:blipFill>
          <a:blip r:embed="rId1"/>
          <a:srcRect l="2203" t="6023" r="4020" b="4056"/>
          <a:stretch>
            <a:fillRect/>
          </a:stretch>
        </p:blipFill>
        <p:spPr>
          <a:xfrm>
            <a:off x="6096635" y="1134745"/>
            <a:ext cx="5985510" cy="4674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/>
            <p:custDataLst>
              <p:tags r:id="rId1"/>
            </p:custDataLst>
          </p:nvPr>
        </p:nvGraphicFramePr>
        <p:xfrm>
          <a:off x="29845" y="613410"/>
          <a:ext cx="12161520" cy="6283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635"/>
                <a:gridCol w="2270760"/>
                <a:gridCol w="2114550"/>
                <a:gridCol w="997585"/>
                <a:gridCol w="1080770"/>
                <a:gridCol w="2756535"/>
                <a:gridCol w="2305685"/>
              </a:tblGrid>
              <a:tr h="1022350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r>
                        <a:rPr lang="en-IN" sz="180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S.</a:t>
                      </a:r>
                      <a:r>
                        <a:rPr lang="en-GB" altLang="en-IN" sz="180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IN" sz="180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No</a:t>
                      </a:r>
                      <a:r>
                        <a:rPr lang="en-IN" sz="1800" dirty="0">
                          <a:latin typeface="Calibri" panose="020F0502020204030204" charset="0"/>
                          <a:cs typeface="Calibri" panose="020F0502020204030204" charset="0"/>
                        </a:rPr>
                        <a:t>.</a:t>
                      </a:r>
                      <a:endParaRPr lang="en-IN" sz="18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IN" sz="1800" dirty="0">
                          <a:latin typeface="Calibri" panose="020F0502020204030204" charset="0"/>
                          <a:cs typeface="Calibri" panose="020F0502020204030204" charset="0"/>
                        </a:rPr>
                        <a:t>Title</a:t>
                      </a:r>
                      <a:endParaRPr lang="en-IN" sz="18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IN" sz="18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Author</a:t>
                      </a:r>
                      <a:endParaRPr lang="en-IN" sz="18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endParaRPr lang="en-IN" sz="18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IN" sz="1800" dirty="0">
                          <a:latin typeface="Calibri" panose="020F0502020204030204" charset="0"/>
                          <a:cs typeface="Calibri" panose="020F0502020204030204" charset="0"/>
                        </a:rPr>
                        <a:t>Year of Publish</a:t>
                      </a:r>
                      <a:endParaRPr lang="en-IN" sz="18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IN" sz="18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dirty="0" smtClean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Journal/Conference</a:t>
                      </a:r>
                      <a:endParaRPr lang="en-US" sz="18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ctr">
                        <a:lnSpc>
                          <a:spcPct val="90000"/>
                        </a:lnSpc>
                      </a:pPr>
                      <a:endParaRPr lang="en-IN" sz="18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dirty="0" smtClean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Technology Used</a:t>
                      </a:r>
                      <a:endParaRPr lang="en-US" sz="1800" dirty="0" smtClean="0"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GB" altLang="en-IN" sz="1800" dirty="0">
                          <a:latin typeface="Calibri" panose="020F0502020204030204" charset="0"/>
                          <a:cs typeface="Calibri" panose="020F0502020204030204" charset="0"/>
                        </a:rPr>
                        <a:t>Dataset Used</a:t>
                      </a:r>
                      <a:endParaRPr lang="en-GB" altLang="en-IN" sz="18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98679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1.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GB" altLang="en-US" sz="160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Human Pose Estimation Using Thermal Images[1].</a:t>
                      </a:r>
                      <a:endParaRPr lang="en-GB" altLang="en-US" sz="1600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Javier Smith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Patricio Loncomilla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Javier Ruiz-del-Solar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IN" sz="160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202</a:t>
                      </a:r>
                      <a:r>
                        <a:rPr lang="en-GB" altLang="en-IN" sz="160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3</a:t>
                      </a:r>
                      <a:endParaRPr lang="en-IN" sz="1600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l">
                        <a:lnSpc>
                          <a:spcPct val="90000"/>
                        </a:lnSpc>
                      </a:pPr>
                      <a:endParaRPr lang="en-IN" sz="1600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l">
                        <a:lnSpc>
                          <a:spcPct val="90000"/>
                        </a:lnSpc>
                      </a:pPr>
                      <a:endParaRPr lang="en-IN" sz="1600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IEEE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l">
                        <a:lnSpc>
                          <a:spcPct val="90000"/>
                        </a:lnSpc>
                      </a:pP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CNNs: Used for pose estimation.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Vision Transformers: Used for pose estimation.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altLang="en-IN" sz="1600" dirty="0" err="1" smtClean="0">
                          <a:latin typeface="Calibri" panose="020F0502020204030204" charset="0"/>
                          <a:cs typeface="Calibri" panose="020F0502020204030204" charset="0"/>
                        </a:rPr>
                        <a:t>Grayscale COCO</a:t>
                      </a:r>
                      <a:endParaRPr lang="en-GB" altLang="en-IN" sz="1600" dirty="0" err="1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altLang="en-IN" sz="1600" dirty="0" err="1" smtClean="0">
                          <a:latin typeface="Calibri" panose="020F0502020204030204" charset="0"/>
                          <a:cs typeface="Calibri" panose="020F0502020204030204" charset="0"/>
                        </a:rPr>
                        <a:t>UCH-Thermal-Pose (600 images)</a:t>
                      </a:r>
                      <a:endParaRPr lang="en-GB" altLang="en-IN" sz="1600" dirty="0" err="1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98679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GB" alt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2</a:t>
                      </a: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.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0000"/>
                        </a:lnSpc>
                      </a:pPr>
                      <a:r>
                        <a:rPr lang="en-US" sz="1600" dirty="0">
                          <a:latin typeface="Calibri" panose="020F0502020204030204" charset="0"/>
                          <a:cs typeface="Calibri" panose="020F0502020204030204" charset="0"/>
                        </a:rPr>
                        <a:t>Multi-Person Pose Estimation Using</a:t>
                      </a:r>
                      <a:r>
                        <a:rPr lang="en-GB" altLang="en-US" sz="160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600" dirty="0">
                          <a:latin typeface="Calibri" panose="020F0502020204030204" charset="0"/>
                          <a:cs typeface="Calibri" panose="020F0502020204030204" charset="0"/>
                        </a:rPr>
                        <a:t>Thermal Images</a:t>
                      </a:r>
                      <a:r>
                        <a:rPr lang="en-GB" altLang="en-US" sz="1600" dirty="0">
                          <a:latin typeface="Calibri" panose="020F0502020204030204" charset="0"/>
                          <a:cs typeface="Calibri" panose="020F0502020204030204" charset="0"/>
                        </a:rPr>
                        <a:t> [2].</a:t>
                      </a:r>
                      <a:endParaRPr lang="en-GB" altLang="en-US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I-Chien Chen¹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Shiow-Jyu Tzou¹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Chang-Jen Wang²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IN" sz="160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r>
                        <a:rPr lang="en-GB" altLang="en-IN" sz="160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GB" altLang="en-IN" sz="1600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IEEE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l">
                        <a:lnSpc>
                          <a:spcPct val="90000"/>
                        </a:lnSpc>
                      </a:pPr>
                      <a:endParaRPr lang="en-IN" alt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2D Pose Estimation: Neural network system.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Lightweight IoT Models: For Internet-of-Things apps.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alt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Color</a:t>
                      </a: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 Images: With pose labels.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GB" alt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Visible</a:t>
                      </a: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-Thermal Pairs: For labeling .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644015"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3.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90000"/>
                        </a:lnSpc>
                        <a:buNone/>
                      </a:pPr>
                      <a:r>
                        <a:rPr lang="en-US" altLang="en-GB" sz="1600" dirty="0" smtClean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Spatio-Temporal Information for Action</a:t>
                      </a:r>
                      <a:endParaRPr lang="en-US" altLang="en-GB" sz="1600" dirty="0" smtClean="0"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  <a:p>
                      <a:pPr algn="l">
                        <a:lnSpc>
                          <a:spcPct val="90000"/>
                        </a:lnSpc>
                        <a:buNone/>
                      </a:pPr>
                      <a:r>
                        <a:rPr lang="en-US" altLang="en-GB" sz="1600" dirty="0" smtClean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Recognition in Thermal Video Using Deep</a:t>
                      </a:r>
                      <a:endParaRPr lang="en-US" altLang="en-GB" sz="1600" dirty="0" smtClean="0"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  <a:p>
                      <a:pPr algn="l">
                        <a:lnSpc>
                          <a:spcPct val="90000"/>
                        </a:lnSpc>
                        <a:buNone/>
                      </a:pPr>
                      <a:r>
                        <a:rPr lang="en-US" altLang="en-GB" sz="1600" dirty="0" smtClean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Learning Model</a:t>
                      </a:r>
                      <a:r>
                        <a:rPr lang="en-GB" altLang="en-US" sz="1600" dirty="0" smtClean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 </a:t>
                      </a:r>
                      <a:r>
                        <a:rPr lang="en-GB" altLang="en-IN" sz="1600" dirty="0" smtClean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[3].</a:t>
                      </a:r>
                      <a:endParaRPr lang="en-GB" altLang="en-IN" sz="1600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l">
                        <a:lnSpc>
                          <a:spcPct val="90000"/>
                        </a:lnSpc>
                        <a:buNone/>
                      </a:pPr>
                      <a:endParaRPr lang="en-GB" altLang="en-IN" sz="1600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P. Srihari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J. Harikiran</a:t>
                      </a:r>
                      <a:r>
                        <a:rPr lang="en-GB" altLang="en-US" sz="1600" dirty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90000"/>
                        </a:lnSpc>
                        <a:buNone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202</a:t>
                      </a:r>
                      <a:r>
                        <a:rPr lang="en-GB" altLang="en-IN" sz="1600" dirty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2</a:t>
                      </a:r>
                      <a:endParaRPr lang="en-GB" alt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l">
                        <a:lnSpc>
                          <a:spcPct val="90000"/>
                        </a:lnSpc>
                        <a:buNone/>
                      </a:pPr>
                      <a:endParaRPr lang="en-GB" altLang="en-IN" sz="1600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lnSpc>
                          <a:spcPct val="90000"/>
                        </a:lnSpc>
                        <a:buNone/>
                      </a:pPr>
                      <a:r>
                        <a:rPr lang="en-GB" alt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IJECES</a:t>
                      </a:r>
                      <a:endParaRPr lang="en-GB" alt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algn="l">
                        <a:lnSpc>
                          <a:spcPct val="90000"/>
                        </a:lnSpc>
                        <a:buNone/>
                      </a:pPr>
                      <a:endParaRPr lang="en-GB" alt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Used deep spatio-temporal learning to extract spatial and temporal features from thermal video frames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YOLO and CNN-Autoencoder models on IITR-IAR and TSF datasets.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I</a:t>
                      </a: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IITR-IAR: 21 thermal human actions.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 algn="l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TSF: Thermal fall </a:t>
                      </a:r>
                      <a:r>
                        <a:rPr lang="en-GB" altLang="en-US" sz="1600" dirty="0">
                          <a:latin typeface="Calibri" panose="020F0502020204030204" charset="0"/>
                          <a:cs typeface="Calibri" panose="020F0502020204030204" charset="0"/>
                        </a:rPr>
                        <a:t>Images</a:t>
                      </a: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.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644015">
                <a:tc>
                  <a:txBody>
                    <a:bodyPr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GB" alt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4.</a:t>
                      </a:r>
                      <a:endParaRPr lang="en-GB" alt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90000"/>
                        </a:lnSpc>
                        <a:buNone/>
                      </a:pPr>
                      <a:r>
                        <a:rPr lang="en-GB" altLang="en-US" sz="1600" dirty="0" smtClean="0"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OpenThermalPose: An Open-Source Annotated Thermal Human Pose Dataset and Initial YOLOv8-Pose Baselines [4].</a:t>
                      </a:r>
                      <a:endParaRPr lang="en-GB" altLang="en-IN" sz="1600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Askat Kuzdeuov 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Darya Taratynova 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228600" indent="-228600" algn="l">
                        <a:lnSpc>
                          <a:spcPct val="90000"/>
                        </a:lnSpc>
                        <a:buAutoNum type="arabicPeriod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Alim Tleuliyev 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90000"/>
                        </a:lnSpc>
                        <a:buNone/>
                      </a:pPr>
                      <a:r>
                        <a:rPr lang="en-GB" altLang="en-IN" sz="160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2024</a:t>
                      </a:r>
                      <a:endParaRPr lang="en-GB" altLang="en-IN" sz="1600" dirty="0" smtClean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90000"/>
                        </a:lnSpc>
                        <a:buNone/>
                      </a:pPr>
                      <a:r>
                        <a:rPr lang="en-GB" altLang="en-IN" sz="1600" dirty="0">
                          <a:latin typeface="Calibri" panose="020F0502020204030204" charset="0"/>
                          <a:cs typeface="Calibri" panose="020F0502020204030204" charset="0"/>
                        </a:rPr>
                        <a:t>IEEE</a:t>
                      </a:r>
                      <a:endParaRPr lang="en-GB" altLang="en-IN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YOLOv8-pose (COCO pre-trained) for detecting humans and 17 keypoints.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Manual refinement of bounding boxes and keypoints for accuracy.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6,090 thermal images with 14,315 annotated human instances.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marL="171450" indent="-171450" algn="l">
                        <a:lnSpc>
                          <a:spcPct val="9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en-GB" sz="1600" dirty="0">
                          <a:latin typeface="Calibri" panose="020F0502020204030204" charset="0"/>
                          <a:cs typeface="Calibri" panose="020F0502020204030204" charset="0"/>
                        </a:rPr>
                        <a:t>Captured during 15 sports exercises in indoor and outdoor environments.</a:t>
                      </a:r>
                      <a:endParaRPr lang="en-US" altLang="en-GB" sz="1600" dirty="0"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110588" marR="110588" marT="55293" marB="55293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845" y="0"/>
            <a:ext cx="10180955" cy="510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sz="2180" spc="-1" dirty="0">
                <a:solidFill>
                  <a:schemeClr val="accent2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          </a:t>
            </a:r>
            <a:r>
              <a:rPr lang="en-IN" sz="3200" b="1" spc="-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L</a:t>
            </a:r>
            <a:r>
              <a:rPr lang="en-GB" altLang="en-IN" sz="3200" b="1" spc="-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iterature Review</a:t>
            </a:r>
            <a:r>
              <a:rPr lang="en-GB" altLang="en-IN" sz="2800" b="1" spc="-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:</a:t>
            </a:r>
            <a:endParaRPr lang="en-GB" altLang="en-IN" sz="2800" b="1" spc="-1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" y="224155"/>
            <a:ext cx="12018645" cy="375285"/>
          </a:xfrm>
        </p:spPr>
        <p:txBody>
          <a:bodyPr>
            <a:normAutofit fontScale="90000"/>
          </a:bodyPr>
          <a:p>
            <a:r>
              <a:rPr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Thermal Human Pose Datasets</a:t>
            </a:r>
            <a:r>
              <a:rPr lang="en-GB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:</a:t>
            </a:r>
            <a:endParaRPr lang="en-GB" sz="311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709333" y="2208529"/>
            <a:ext cx="6773333" cy="46037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endParaRPr sz="2400"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29" name="Table 28"/>
          <p:cNvGraphicFramePr/>
          <p:nvPr>
            <p:custDataLst>
              <p:tags r:id="rId1"/>
            </p:custDataLst>
          </p:nvPr>
        </p:nvGraphicFramePr>
        <p:xfrm>
          <a:off x="63500" y="830580"/>
          <a:ext cx="1201928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275"/>
                <a:gridCol w="1518285"/>
                <a:gridCol w="1263015"/>
                <a:gridCol w="1226820"/>
                <a:gridCol w="1228090"/>
                <a:gridCol w="1762760"/>
                <a:gridCol w="1473835"/>
                <a:gridCol w="1473200"/>
              </a:tblGrid>
              <a:tr h="6743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Dataset</a:t>
                      </a:r>
                      <a:endParaRPr sz="18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Keypoints</a:t>
                      </a:r>
                      <a:endParaRPr sz="18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Bounding Box</a:t>
                      </a:r>
                      <a:endParaRPr sz="18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Labeled Images</a:t>
                      </a:r>
                      <a:endParaRPr sz="18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Labeled People</a:t>
                      </a:r>
                      <a:endParaRPr sz="18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Single/Multi Person</a:t>
                      </a:r>
                      <a:endParaRPr sz="18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Environment</a:t>
                      </a:r>
                      <a:endParaRPr sz="18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8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Dataset Type</a:t>
                      </a:r>
                      <a:endParaRPr lang="en-GB" altLang="en-US" sz="18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/>
                    </a:solidFill>
                  </a:tcPr>
                </a:tc>
              </a:tr>
              <a:tr h="6007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ThermalPose [</a:t>
                      </a:r>
                      <a:r>
                        <a:rPr lang="en-GB"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1</a:t>
                      </a:r>
                      <a:r>
                        <a:rPr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]</a:t>
                      </a:r>
                      <a:endParaRPr sz="1600" b="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19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No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2,000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N/A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Single, Multi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Indoor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Person Detection</a:t>
                      </a:r>
                      <a:endParaRPr lang="en-GB" altLang="en-US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007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SLP [</a:t>
                      </a:r>
                      <a:r>
                        <a:rPr lang="en-GB"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2</a:t>
                      </a:r>
                      <a:r>
                        <a:rPr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]</a:t>
                      </a:r>
                      <a:endParaRPr sz="1600" b="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14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No</a:t>
                      </a:r>
                      <a:endParaRPr lang="en-GB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14,715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14,715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Single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Indoor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Person Detection</a:t>
                      </a:r>
                      <a:endParaRPr lang="en-GB" altLang="en-US" sz="1600" b="1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007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UCH-Thermal-Pose [</a:t>
                      </a:r>
                      <a:r>
                        <a:rPr lang="en-GB"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3</a:t>
                      </a:r>
                      <a:r>
                        <a:rPr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]</a:t>
                      </a:r>
                      <a:endParaRPr sz="1600" b="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17 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Yes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906</a:t>
                      </a:r>
                      <a:endParaRPr lang="en-GB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1,378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Single, Multi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Indoor, Outdoor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Person Detection</a:t>
                      </a:r>
                      <a:endParaRPr lang="en-GB" altLang="en-US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007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OpenThermalPose</a:t>
                      </a:r>
                      <a:r>
                        <a:rPr lang="en-GB"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 [4]</a:t>
                      </a:r>
                      <a:endParaRPr lang="en-GB" sz="1600" b="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17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Yes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6,090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14,315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Single, Multi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Indoor, Outdoor</a:t>
                      </a:r>
                      <a:endParaRPr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Action classification</a:t>
                      </a:r>
                      <a:endParaRPr lang="en-GB" altLang="en-US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007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Thermal</a:t>
                      </a:r>
                      <a:r>
                        <a:rPr lang="en-GB" altLang="en-US"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-</a:t>
                      </a:r>
                      <a:r>
                        <a:rPr lang="en-US" altLang="en-US"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  <a:sym typeface="+mn-ea"/>
                        </a:rPr>
                        <a:t>IM</a:t>
                      </a:r>
                      <a:r>
                        <a:rPr lang="en-US" altLang="en-US" sz="1600" b="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 (custom)</a:t>
                      </a:r>
                      <a:endParaRPr lang="en-GB" altLang="en-US" sz="1600" b="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17</a:t>
                      </a:r>
                      <a:endParaRPr lang="en-GB" altLang="en-US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Yes</a:t>
                      </a:r>
                      <a:endParaRPr lang="en-GB" altLang="en-US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3138</a:t>
                      </a:r>
                      <a:endParaRPr lang="en-GB" altLang="en-US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3138</a:t>
                      </a:r>
                      <a:endParaRPr lang="en-GB" altLang="en-US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Single</a:t>
                      </a:r>
                      <a:endParaRPr lang="en-GB" altLang="en-US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Indoor</a:t>
                      </a:r>
                      <a:endParaRPr lang="en-GB" altLang="en-US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en-US" sz="1600" spc="60">
                          <a:latin typeface="Calibri" panose="020F0502020204030204" charset="0"/>
                          <a:ea typeface="Microsoft YaHei" panose="020B0503020204020204" charset="-122"/>
                          <a:cs typeface="Calibri" panose="020F0502020204030204" charset="0"/>
                        </a:rPr>
                        <a:t>Action Classification</a:t>
                      </a:r>
                      <a:endParaRPr lang="en-GB" altLang="en-US" sz="1600" spc="60">
                        <a:latin typeface="Calibri" panose="020F0502020204030204" charset="0"/>
                        <a:ea typeface="Microsoft YaHei" panose="020B0503020204020204" charset="-122"/>
                        <a:cs typeface="Calibri" panose="020F0502020204030204" charset="0"/>
                      </a:endParaRPr>
                    </a:p>
                  </a:txBody>
                  <a:tcPr marL="33866" marR="33866" marT="8466" marB="8466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1" name="Text Box 30"/>
          <p:cNvSpPr txBox="1"/>
          <p:nvPr/>
        </p:nvSpPr>
        <p:spPr>
          <a:xfrm>
            <a:off x="63500" y="4806950"/>
            <a:ext cx="11950065" cy="1950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sz="1500">
                <a:latin typeface="Calibri" panose="020F0502020204030204" charset="0"/>
                <a:cs typeface="Calibri" panose="020F0502020204030204" charset="0"/>
              </a:rPr>
              <a:t>[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1</a:t>
            </a: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] Chen, I. C., Wang, C. J., Wen, C. K., &amp; Tzou, S. J. (2020). Multi-person pose estimation using thermal images. IEEE Access, 8, 174964-174971.</a:t>
            </a:r>
            <a:endParaRPr lang="en-US" sz="16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10000"/>
              </a:lnSpc>
            </a:pP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[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2</a:t>
            </a: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] </a:t>
            </a:r>
            <a:r>
              <a:rPr sz="1600">
                <a:latin typeface="Calibri" panose="020F0502020204030204" charset="0"/>
                <a:cs typeface="Calibri" panose="020F0502020204030204" charset="0"/>
              </a:rPr>
              <a:t>Liu, S., Huang, X., Fu, N., Li, C., Su, Z., &amp; Ostadabbas, S. (2022). Simultaneously-collected multimodal lying pose dataset: Enabling in-bed human pose monitoring. IEEE Transactions on Pattern Analysis and Machine Intelligence, 45(1), 1106-1118.</a:t>
            </a:r>
            <a:endParaRPr sz="16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10000"/>
              </a:lnSpc>
            </a:pP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[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3</a:t>
            </a:r>
            <a:r>
              <a:rPr lang="en-US" sz="1600">
                <a:latin typeface="Calibri" panose="020F0502020204030204" charset="0"/>
                <a:cs typeface="Calibri" panose="020F0502020204030204" charset="0"/>
              </a:rPr>
              <a:t>] Smith, J., Loncomilla, P., &amp; Ruiz-Del-Solar, J. (2023). Human pose estimation using thermal images. IEEE Access, 11, 35352-35370.</a:t>
            </a:r>
            <a:endParaRPr lang="en-US" sz="1600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10000"/>
              </a:lnSpc>
            </a:pP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[4] </a:t>
            </a:r>
            <a:r>
              <a:rPr lang="en-GB" altLang="en-US" sz="1600" dirty="0" smtClean="0">
                <a:latin typeface="Calibri" panose="020F0502020204030204" charset="0"/>
                <a:cs typeface="Calibri" panose="020F0502020204030204" charset="0"/>
                <a:sym typeface="+mn-ea"/>
              </a:rPr>
              <a:t>A. Kuzdeuov, D. Taratynova, A. Tleuliyev and H. A. Varol, "OpenThermalPose: An Open-Source Annotated Thermal Human Pose Dataset and Initial YOLOv8-Pose Baselines," 2024 IEEE 18th International Conference on Automatic Face and Gesture Recognition (FG), Istanbul, Turkiye, 2024, pp. 1-8, doi: 10.1109/FG59268.2024.10581992</a:t>
            </a:r>
            <a:endParaRPr lang="en-GB" altLang="en-US" sz="1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380" y="254000"/>
            <a:ext cx="11598910" cy="659765"/>
          </a:xfrm>
        </p:spPr>
        <p:txBody>
          <a:bodyPr>
            <a:normAutofit/>
          </a:bodyPr>
          <a:p>
            <a:r>
              <a:rPr sz="28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🔍</a:t>
            </a:r>
            <a:r>
              <a:rPr lang="en-GB" sz="2800" b="1">
                <a:latin typeface="Calibri" panose="020F0502020204030204" charset="0"/>
                <a:cs typeface="Calibri" panose="020F0502020204030204" charset="0"/>
                <a:sym typeface="+mn-ea"/>
              </a:rPr>
              <a:t>  </a:t>
            </a:r>
            <a:r>
              <a:rPr lang="en-US" altLang="en-US" sz="28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Thermal Indoor Motion (Thermal-IM) </a:t>
            </a:r>
            <a:r>
              <a:rPr lang="en-GB" altLang="en-US" sz="28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</a:t>
            </a:r>
            <a:r>
              <a:rPr lang="en-US" altLang="en-US" sz="28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ataset</a:t>
            </a:r>
            <a:endParaRPr lang="en-US" altLang="en-US" sz="280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5" name="Picture 4" descr="download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3815" y="913130"/>
            <a:ext cx="5313045" cy="49060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46380" y="1196975"/>
            <a:ext cx="5848985" cy="5111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The Thermal Indoor Motion (Thermal-IM) dataset was developed to fill the gap in visible-thermal datasets for indoor environments and human-object interactions.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ct val="110000"/>
              </a:lnSpc>
            </a:pP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 algn="l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Captured with a Hikvision DS-2TD4237T-10 camera at 15 fps, 288×384 resolution.</a:t>
            </a:r>
            <a:endParaRPr lang="en-US" altLang="en-US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 algn="l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US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 algn="l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Dataset includes 783 video clips with 560,000+ frames.</a:t>
            </a:r>
            <a:endParaRPr lang="en-US" altLang="en-US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 algn="l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US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 algn="l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Provides about 10.4 hours of indoor human activity footage.</a:t>
            </a:r>
            <a:endParaRPr lang="en-US" altLang="en-US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 algn="l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US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 algn="l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>
                <a:latin typeface="Calibri" panose="020F0502020204030204" charset="0"/>
                <a:cs typeface="Calibri" panose="020F0502020204030204" charset="0"/>
              </a:rPr>
              <a:t>Collected across different rooms and angles, forming the base for pose estimation and action recognition.</a:t>
            </a:r>
            <a:endParaRPr lang="en-US" altLang="en-US">
              <a:latin typeface="Calibri" panose="020F0502020204030204" charset="0"/>
              <a:cs typeface="Calibri" panose="020F0502020204030204" charset="0"/>
            </a:endParaRPr>
          </a:p>
          <a:p>
            <a:pPr lvl="0" indent="0" algn="l">
              <a:lnSpc>
                <a:spcPct val="100000"/>
              </a:lnSpc>
              <a:buSzPct val="150000"/>
              <a:buFont typeface="Arial" panose="020B0604020202020204" pitchFamily="34" charset="0"/>
              <a:buNone/>
            </a:pPr>
            <a:endParaRPr lang="en-US" altLang="en-US">
              <a:latin typeface="Calibri" panose="020F0502020204030204" charset="0"/>
              <a:cs typeface="Calibri" panose="020F0502020204030204" charset="0"/>
            </a:endParaRPr>
          </a:p>
          <a:p>
            <a:pPr marL="285750" lvl="0" indent="-285750" algn="l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GB">
                <a:latin typeface="Calibri" panose="020F0502020204030204" charset="0"/>
                <a:cs typeface="Calibri" panose="020F0502020204030204" charset="0"/>
              </a:rPr>
              <a:t>Includes indoor scenes and subtle actions for pose and action recognition research.</a:t>
            </a:r>
            <a:endParaRPr lang="en-US" altLang="en-GB">
              <a:latin typeface="Calibri" panose="020F0502020204030204" charset="0"/>
              <a:cs typeface="Calibri" panose="020F0502020204030204" charset="0"/>
            </a:endParaRPr>
          </a:p>
          <a:p>
            <a:pPr marL="742950" lvl="1" indent="-285750" algn="l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792595" y="5989955"/>
            <a:ext cx="491363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Fig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 4 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: Sample images from the Thermal-IM dataset.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637655" y="3903345"/>
            <a:ext cx="460883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sz="1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85" y="537210"/>
            <a:ext cx="11367770" cy="556895"/>
          </a:xfrm>
        </p:spPr>
        <p:txBody>
          <a:bodyPr>
            <a:normAutofit fontScale="90000"/>
          </a:bodyPr>
          <a:p>
            <a:r>
              <a:rPr lang="en-US" altLang="en-US" sz="311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Step 1: Data Extraction</a:t>
            </a:r>
            <a:endParaRPr lang="en-US" altLang="en-US" sz="311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51485" y="944880"/>
            <a:ext cx="5003165" cy="2277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50000"/>
              </a:lnSpc>
              <a:buSzPct val="150000"/>
              <a:buFont typeface="Arial" panose="020B0604020202020204" pitchFamily="34" charset="0"/>
              <a:buNone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  <a:sym typeface="+mn-ea"/>
              </a:rPr>
              <a:t>Processed 53 thermal videos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  <a:sym typeface="+mn-ea"/>
              </a:rPr>
              <a:t>(15 FPS)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  <a:sym typeface="+mn-ea"/>
              </a:rPr>
              <a:t> with JSON annotations.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Focused on 9 action classes.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Extracted frames/clips and organized into class folders.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Resized </a:t>
            </a:r>
            <a:r>
              <a:rPr lang="en-GB" altLang="en-US" sz="1600">
                <a:latin typeface="Calibri" panose="020F0502020204030204" charset="0"/>
                <a:cs typeface="Calibri" panose="020F0502020204030204" charset="0"/>
              </a:rPr>
              <a:t>frames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 from 288×384  to 640×640 for YOLOv8-Pose.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930390" y="3745865"/>
            <a:ext cx="5039360" cy="2512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7" name="Picture 6" descr="Screenshot (78)"/>
          <p:cNvPicPr>
            <a:picLocks noChangeAspect="1"/>
          </p:cNvPicPr>
          <p:nvPr/>
        </p:nvPicPr>
        <p:blipFill>
          <a:blip r:embed="rId1"/>
          <a:srcRect l="7484" t="35640" r="61656" b="35186"/>
          <a:stretch>
            <a:fillRect/>
          </a:stretch>
        </p:blipFill>
        <p:spPr>
          <a:xfrm>
            <a:off x="554355" y="3629660"/>
            <a:ext cx="4810760" cy="2811780"/>
          </a:xfrm>
          <a:prstGeom prst="rect">
            <a:avLst/>
          </a:prstGeom>
        </p:spPr>
      </p:pic>
      <p:pic>
        <p:nvPicPr>
          <p:cNvPr id="10" name="Picture 9" descr="downloa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535" y="944880"/>
            <a:ext cx="6508750" cy="53130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927725" y="6257925"/>
            <a:ext cx="6042025" cy="412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GB" altLang="en-US"/>
              <a:t>Fig. 5 Bar chart : Image Distribution</a:t>
            </a:r>
            <a:endParaRPr lang="en-GB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TABLE_ENDDRAG_ORIGIN_RECT" val="899*276"/>
  <p:tag name="TABLE_ENDDRAG_RECT" val="26*71*899*276"/>
</p:tagLst>
</file>

<file path=ppt/tags/tag11.xml><?xml version="1.0" encoding="utf-8"?>
<p:tagLst xmlns:p="http://schemas.openxmlformats.org/presentationml/2006/main">
  <p:tag name="TABLE_ENDDRAG_ORIGIN_RECT" val="901*251"/>
  <p:tag name="TABLE_ENDDRAG_RECT" val="26*61*901*251"/>
</p:tagLst>
</file>

<file path=ppt/tags/tag12.xml><?xml version="1.0" encoding="utf-8"?>
<p:tagLst xmlns:p="http://schemas.openxmlformats.org/presentationml/2006/main">
  <p:tag name="TABLE_ENDDRAG_ORIGIN_RECT" val="925*100"/>
  <p:tag name="TABLE_ENDDRAG_RECT" val="12*52*925*100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957*480"/>
  <p:tag name="TABLE_ENDDRAG_RECT" val="2*48*957*480"/>
</p:tagLst>
</file>

<file path=ppt/tags/tag4.xml><?xml version="1.0" encoding="utf-8"?>
<p:tagLst xmlns:p="http://schemas.openxmlformats.org/presentationml/2006/main">
  <p:tag name="TABLE_ENDDRAG_ORIGIN_RECT" val="946*277"/>
  <p:tag name="TABLE_ENDDRAG_RECT" val="5*77*946*277"/>
</p:tagLst>
</file>

<file path=ppt/tags/tag5.xml><?xml version="1.0" encoding="utf-8"?>
<p:tagLst xmlns:p="http://schemas.openxmlformats.org/presentationml/2006/main">
  <p:tag name="TABLE_ENDDRAG_ORIGIN_RECT" val="422*247"/>
  <p:tag name="TABLE_ENDDRAG_RECT" val="500*277*422*247"/>
  <p:tag name="TABLE_AUTOADJUST_FLAG" val="1"/>
</p:tagLst>
</file>

<file path=ppt/tags/tag6.xml><?xml version="1.0" encoding="utf-8"?>
<p:tagLst xmlns:p="http://schemas.openxmlformats.org/presentationml/2006/main">
  <p:tag name="TABLE_ENDDRAG_ORIGIN_RECT" val="931*427"/>
  <p:tag name="TABLE_ENDDRAG_RECT" val="19*98*931*427"/>
</p:tagLst>
</file>

<file path=ppt/tags/tag7.xml><?xml version="1.0" encoding="utf-8"?>
<p:tagLst xmlns:p="http://schemas.openxmlformats.org/presentationml/2006/main">
  <p:tag name="TABLE_ENDDRAG_ORIGIN_RECT" val="931*430"/>
  <p:tag name="TABLE_ENDDRAG_RECT" val="19*98*931*430"/>
</p:tagLst>
</file>

<file path=ppt/tags/tag8.xml><?xml version="1.0" encoding="utf-8"?>
<p:tagLst xmlns:p="http://schemas.openxmlformats.org/presentationml/2006/main">
  <p:tag name="TABLE_ENDDRAG_ORIGIN_RECT" val="931*431"/>
  <p:tag name="TABLE_ENDDRAG_RECT" val="19*98*931*431"/>
</p:tagLst>
</file>

<file path=ppt/tags/tag9.xml><?xml version="1.0" encoding="utf-8"?>
<p:tagLst xmlns:p="http://schemas.openxmlformats.org/presentationml/2006/main">
  <p:tag name="TABLE_ENDDRAG_ORIGIN_RECT" val="931*432"/>
  <p:tag name="TABLE_ENDDRAG_RECT" val="19*98*931*43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17944</Words>
  <Application>WPS Presentation</Application>
  <PresentationFormat>Widescreen</PresentationFormat>
  <Paragraphs>1688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SimSun</vt:lpstr>
      <vt:lpstr>Wingdings</vt:lpstr>
      <vt:lpstr>Calibri</vt:lpstr>
      <vt:lpstr>Times New Roman</vt:lpstr>
      <vt:lpstr>Microsoft YaHei</vt:lpstr>
      <vt:lpstr>Arial Unicode MS</vt:lpstr>
      <vt:lpstr>Calibri Light</vt:lpstr>
      <vt:lpstr>Times New Roman</vt:lpstr>
      <vt:lpstr>Noto Sans CJK SC</vt:lpstr>
      <vt:lpstr>Segoe Print</vt:lpstr>
      <vt:lpstr>Arial</vt:lpstr>
      <vt:lpstr>Arial MT</vt:lpstr>
      <vt:lpstr>Office Theme</vt:lpstr>
      <vt:lpstr>SHRI GOVINDRAM SEKSARIA INSTITUTE OF TECHNOLOGY AND SCIENCE INDORE</vt:lpstr>
      <vt:lpstr>CONTENTS</vt:lpstr>
      <vt:lpstr>PowerPoint 演示文稿</vt:lpstr>
      <vt:lpstr>                              Project Description</vt:lpstr>
      <vt:lpstr>PowerPoint 演示文稿</vt:lpstr>
      <vt:lpstr>PowerPoint 演示文稿</vt:lpstr>
      <vt:lpstr>Thermal Human Pose Datasets:</vt:lpstr>
      <vt:lpstr>🔍  Thermal Indoor Motion (Thermal-IM) Dataset</vt:lpstr>
      <vt:lpstr>Step 1: Data Extraction</vt:lpstr>
      <vt:lpstr>Step 2: Data Preprocessing</vt:lpstr>
      <vt:lpstr>Step 3: Keypoint and Bounding Box Annotation</vt:lpstr>
      <vt:lpstr>Step 4: Training and Validation on the Thermal-IM Dataset</vt:lpstr>
      <vt:lpstr>Flowchart: Training and Testing Human Pose Estimation on Thermal Images</vt:lpstr>
      <vt:lpstr>Methodology:Architecture of Human Action Recogniton:</vt:lpstr>
      <vt:lpstr>PowerPoint 演示文稿</vt:lpstr>
      <vt:lpstr>PowerPoint 演示文稿</vt:lpstr>
      <vt:lpstr>Result:</vt:lpstr>
      <vt:lpstr>PowerPoint 演示文稿</vt:lpstr>
      <vt:lpstr>PowerPoint 演示文稿</vt:lpstr>
      <vt:lpstr>PowerPoint 演示文稿</vt:lpstr>
      <vt:lpstr>PowerPoint 演示文稿</vt:lpstr>
      <vt:lpstr>Table 6.1: Validation performance metrics of the YOLOv8n-pose model on the Thermal-IM Dataset.</vt:lpstr>
      <vt:lpstr>Table 6.1: Validation performance metrics of the YOLOv8n-pose model on the Thermal-IM Dataset.</vt:lpstr>
      <vt:lpstr>Table 6.1: Validation performance metrics of the YOLOv8n-pose model on the Thermal-IM Dataset.</vt:lpstr>
      <vt:lpstr>PowerPoint 演示文稿</vt:lpstr>
      <vt:lpstr>Qualitative Results – YOLOv8-Pose Performance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Reference:</vt:lpstr>
      <vt:lpstr>			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Dhananjay Prasad</cp:lastModifiedBy>
  <cp:revision>108</cp:revision>
  <dcterms:created xsi:type="dcterms:W3CDTF">2025-05-08T11:25:00Z</dcterms:created>
  <dcterms:modified xsi:type="dcterms:W3CDTF">2025-10-09T02:42:28Z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02B6FEDC8F4640FAA75683EF43D65D44_11</vt:lpwstr>
  </property>
  <property fmtid="{D5CDD505-2E9C-101B-9397-08002B2CF9AE}" pid="3" name="KSOProductBuildVer">
    <vt:lpwstr>2057-12.2.0.22549</vt:lpwstr>
  </property>
</Properties>
</file>